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41"/>
  </p:notesMasterIdLst>
  <p:sldIdLst>
    <p:sldId id="306" r:id="rId2"/>
    <p:sldId id="304" r:id="rId3"/>
    <p:sldId id="305" r:id="rId4"/>
    <p:sldId id="264" r:id="rId5"/>
    <p:sldId id="269" r:id="rId6"/>
    <p:sldId id="271" r:id="rId7"/>
    <p:sldId id="270" r:id="rId8"/>
    <p:sldId id="311" r:id="rId9"/>
    <p:sldId id="266" r:id="rId10"/>
    <p:sldId id="272" r:id="rId11"/>
    <p:sldId id="273" r:id="rId12"/>
    <p:sldId id="274" r:id="rId13"/>
    <p:sldId id="312" r:id="rId14"/>
    <p:sldId id="275" r:id="rId15"/>
    <p:sldId id="276" r:id="rId16"/>
    <p:sldId id="277" r:id="rId17"/>
    <p:sldId id="278" r:id="rId18"/>
    <p:sldId id="313" r:id="rId19"/>
    <p:sldId id="279" r:id="rId20"/>
    <p:sldId id="280" r:id="rId21"/>
    <p:sldId id="281" r:id="rId22"/>
    <p:sldId id="282" r:id="rId23"/>
    <p:sldId id="314" r:id="rId24"/>
    <p:sldId id="283" r:id="rId25"/>
    <p:sldId id="284" r:id="rId26"/>
    <p:sldId id="285" r:id="rId27"/>
    <p:sldId id="315" r:id="rId28"/>
    <p:sldId id="310" r:id="rId29"/>
    <p:sldId id="288" r:id="rId30"/>
    <p:sldId id="291" r:id="rId31"/>
    <p:sldId id="289" r:id="rId32"/>
    <p:sldId id="292" r:id="rId33"/>
    <p:sldId id="293" r:id="rId34"/>
    <p:sldId id="294" r:id="rId35"/>
    <p:sldId id="297" r:id="rId36"/>
    <p:sldId id="295" r:id="rId37"/>
    <p:sldId id="296" r:id="rId38"/>
    <p:sldId id="286" r:id="rId39"/>
    <p:sldId id="287" r:id="rId40"/>
  </p:sldIdLst>
  <p:sldSz cx="9906000" cy="6858000" type="A4"/>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F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6" autoAdjust="0"/>
    <p:restoredTop sz="99870" autoAdjust="0"/>
  </p:normalViewPr>
  <p:slideViewPr>
    <p:cSldViewPr snapToGrid="0">
      <p:cViewPr varScale="1">
        <p:scale>
          <a:sx n="94" d="100"/>
          <a:sy n="94" d="100"/>
        </p:scale>
        <p:origin x="-336" y="-102"/>
      </p:cViewPr>
      <p:guideLst>
        <p:guide orient="horz" pos="2202"/>
        <p:guide orient="horz" pos="644"/>
        <p:guide pos="3073"/>
        <p:guide pos="246"/>
        <p:guide pos="5966"/>
      </p:guideLst>
    </p:cSldViewPr>
  </p:slideViewPr>
  <p:outlineViewPr>
    <p:cViewPr>
      <p:scale>
        <a:sx n="33" d="100"/>
        <a:sy n="33" d="100"/>
      </p:scale>
      <p:origin x="0" y="9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1F8CBF7-0383-4587-8669-400805291BC6}" type="datetimeFigureOut">
              <a:rPr kumimoji="1" lang="ja-JP" altLang="en-US" smtClean="0"/>
              <a:t>2015/3/31</a:t>
            </a:fld>
            <a:endParaRPr kumimoji="1" lang="ja-JP" altLang="en-US"/>
          </a:p>
        </p:txBody>
      </p:sp>
      <p:sp>
        <p:nvSpPr>
          <p:cNvPr id="4" name="スライド イメージ プレースホルダー 3"/>
          <p:cNvSpPr>
            <a:spLocks noGrp="1" noRot="1" noChangeAspect="1"/>
          </p:cNvSpPr>
          <p:nvPr>
            <p:ph type="sldImg" idx="2"/>
          </p:nvPr>
        </p:nvSpPr>
        <p:spPr>
          <a:xfrm>
            <a:off x="779463" y="768350"/>
            <a:ext cx="554037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E5981AE6-1FDF-4300-8E84-37BA9EF888C3}" type="slidenum">
              <a:rPr kumimoji="1" lang="ja-JP" altLang="en-US" smtClean="0"/>
              <a:t>‹#›</a:t>
            </a:fld>
            <a:endParaRPr kumimoji="1" lang="ja-JP" altLang="en-US"/>
          </a:p>
        </p:txBody>
      </p:sp>
    </p:spTree>
    <p:extLst>
      <p:ext uri="{BB962C8B-B14F-4D97-AF65-F5344CB8AC3E}">
        <p14:creationId xmlns:p14="http://schemas.microsoft.com/office/powerpoint/2010/main" val="15007093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17</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18</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19</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20</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21</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22</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23</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24</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25</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26</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27</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28</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29</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30</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31</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32</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33</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34</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35</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36</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7</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37</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38</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11</a:t>
            </a:fld>
            <a:endParaRPr kumimoji="1" lang="ja-JP" altLang="en-US"/>
          </a:p>
        </p:txBody>
      </p:sp>
    </p:spTree>
    <p:extLst>
      <p:ext uri="{BB962C8B-B14F-4D97-AF65-F5344CB8AC3E}">
        <p14:creationId xmlns:p14="http://schemas.microsoft.com/office/powerpoint/2010/main" val="190497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12</a:t>
            </a:fld>
            <a:endParaRPr kumimoji="1" lang="ja-JP" altLang="en-US"/>
          </a:p>
        </p:txBody>
      </p:sp>
    </p:spTree>
    <p:extLst>
      <p:ext uri="{BB962C8B-B14F-4D97-AF65-F5344CB8AC3E}">
        <p14:creationId xmlns:p14="http://schemas.microsoft.com/office/powerpoint/2010/main" val="157271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13</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14</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15</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300" dirty="0"/>
          </a:p>
        </p:txBody>
      </p:sp>
      <p:sp>
        <p:nvSpPr>
          <p:cNvPr id="4" name="スライド番号プレースホルダー 3"/>
          <p:cNvSpPr>
            <a:spLocks noGrp="1"/>
          </p:cNvSpPr>
          <p:nvPr>
            <p:ph type="sldNum" sz="quarter" idx="10"/>
          </p:nvPr>
        </p:nvSpPr>
        <p:spPr/>
        <p:txBody>
          <a:bodyPr/>
          <a:lstStyle/>
          <a:p>
            <a:fld id="{E5981AE6-1FDF-4300-8E84-37BA9EF888C3}" type="slidenum">
              <a:rPr kumimoji="1" lang="ja-JP" altLang="en-US" smtClean="0"/>
              <a:t>16</a:t>
            </a:fld>
            <a:endParaRPr kumimoji="1" lang="ja-JP" altLang="en-US"/>
          </a:p>
        </p:txBody>
      </p:sp>
    </p:spTree>
    <p:extLst>
      <p:ext uri="{BB962C8B-B14F-4D97-AF65-F5344CB8AC3E}">
        <p14:creationId xmlns:p14="http://schemas.microsoft.com/office/powerpoint/2010/main" val="98366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1312CDD-679B-44A0-9CCA-F9E949FA7EB4}" type="datetime1">
              <a:rPr kumimoji="1" lang="ja-JP" altLang="en-US" smtClean="0"/>
              <a:t>2015/3/31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4676016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66968-7C91-41BE-A523-A098CC8ADF11}" type="datetime1">
              <a:rPr kumimoji="1" lang="ja-JP" altLang="en-US" smtClean="0"/>
              <a:t>2015/3/31</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Slide Number Placeholder 5"/>
          <p:cNvSpPr txBox="1">
            <a:spLocks/>
          </p:cNvSpPr>
          <p:nvPr userDrawn="1"/>
        </p:nvSpPr>
        <p:spPr>
          <a:xfrm>
            <a:off x="7670347" y="6621561"/>
            <a:ext cx="2228850" cy="236439"/>
          </a:xfrm>
          <a:prstGeom prst="rect">
            <a:avLst/>
          </a:prstGeom>
        </p:spPr>
        <p:txBody>
          <a:bodyPr/>
          <a:lstStyle>
            <a:defPPr>
              <a:defRPr lang="ja-JP"/>
            </a:defPPr>
            <a:lvl1pPr marL="0" algn="r" defTabSz="914400" rtl="0" eaLnBrk="1" latinLnBrk="0" hangingPunct="1">
              <a:defRPr kumimoji="1" sz="1000" kern="1200">
                <a:solidFill>
                  <a:schemeClr val="bg1">
                    <a:lumMod val="50000"/>
                  </a:schemeClr>
                </a:solidFill>
                <a:latin typeface="Arial Unicode MS" panose="020B0604020202020204" pitchFamily="50" charset="-128"/>
                <a:ea typeface="Arial Unicode MS" panose="020B0604020202020204" pitchFamily="50" charset="-128"/>
                <a:cs typeface="Arial Unicode MS" panose="020B060402020202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5D4391F-9315-4A58-B9A5-4C70DA514488}" type="slidenum">
              <a:rPr lang="ja-JP" altLang="en-US" sz="900" smtClean="0">
                <a:solidFill>
                  <a:srgbClr val="00B0F0"/>
                </a:solidFill>
              </a:rPr>
              <a:pPr/>
              <a:t>‹#›</a:t>
            </a:fld>
            <a:endParaRPr lang="ja-JP" altLang="en-US" sz="900" dirty="0">
              <a:solidFill>
                <a:srgbClr val="00B0F0"/>
              </a:solidFill>
            </a:endParaRPr>
          </a:p>
        </p:txBody>
      </p:sp>
    </p:spTree>
    <p:extLst>
      <p:ext uri="{BB962C8B-B14F-4D97-AF65-F5344CB8AC3E}">
        <p14:creationId xmlns:p14="http://schemas.microsoft.com/office/powerpoint/2010/main" val="212372986"/>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 y="277852"/>
            <a:ext cx="284052" cy="523220"/>
          </a:xfrm>
          <a:prstGeom prst="rect">
            <a:avLst/>
          </a:prstGeom>
          <a:noFill/>
        </p:spPr>
        <p:txBody>
          <a:bodyPr wrap="none">
            <a:spAutoFit/>
          </a:bodyPr>
          <a:lstStyle/>
          <a:p>
            <a:r>
              <a:rPr lang="en-US" altLang="en-US" sz="2800" b="1" dirty="0">
                <a:solidFill>
                  <a:srgbClr val="00B0F0"/>
                </a:solidFill>
                <a:latin typeface="+mn-ea"/>
              </a:rPr>
              <a:t> </a:t>
            </a:r>
            <a:endParaRPr lang="ja-JP" altLang="en-US" sz="2800" b="1" dirty="0">
              <a:solidFill>
                <a:srgbClr val="00B0F0"/>
              </a:solidFill>
              <a:latin typeface="+mn-ea"/>
            </a:endParaRPr>
          </a:p>
        </p:txBody>
      </p:sp>
      <p:pic>
        <p:nvPicPr>
          <p:cNvPr id="1026" name="Picture 2" descr="D:\水の日-potan\potan-ppt_150226\housh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941137" cy="70249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325\Desktop\img\chara03.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2027" y="4876799"/>
            <a:ext cx="1281205" cy="1807029"/>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492250" y="3587519"/>
            <a:ext cx="3079689" cy="2526333"/>
          </a:xfrm>
          <a:prstGeom prst="rect">
            <a:avLst/>
          </a:prstGeom>
          <a:noFill/>
        </p:spPr>
        <p:txBody>
          <a:bodyPr wrap="none" rtlCol="0">
            <a:spAutoFit/>
          </a:bodyPr>
          <a:lstStyle/>
          <a:p>
            <a:pPr marL="177800" indent="-177800">
              <a:spcAft>
                <a:spcPts val="100"/>
              </a:spcAft>
              <a:buClr>
                <a:srgbClr val="00B0F0"/>
              </a:buClr>
              <a:buSzPct val="90000"/>
              <a:buFont typeface="Wingdings" panose="05000000000000000000" pitchFamily="2" charset="2"/>
              <a:buChar char="l"/>
            </a:pPr>
            <a:r>
              <a:rPr kumimoji="1" lang="ja-JP" altLang="en-US" sz="1400" dirty="0" smtClean="0">
                <a:latin typeface="+mj-ea"/>
                <a:ea typeface="+mj-ea"/>
              </a:rPr>
              <a:t>はじめに</a:t>
            </a:r>
            <a:endParaRPr kumimoji="1" lang="en-US" altLang="ja-JP" sz="1400" dirty="0" smtClean="0">
              <a:latin typeface="+mj-ea"/>
              <a:ea typeface="+mj-ea"/>
            </a:endParaRPr>
          </a:p>
          <a:p>
            <a:pPr marL="177800" indent="-177800">
              <a:spcAft>
                <a:spcPts val="100"/>
              </a:spcAft>
              <a:buClr>
                <a:srgbClr val="00B0F0"/>
              </a:buClr>
              <a:buSzPct val="90000"/>
              <a:buFont typeface="Wingdings" panose="05000000000000000000" pitchFamily="2" charset="2"/>
              <a:buChar char="l"/>
            </a:pPr>
            <a:endParaRPr kumimoji="1" lang="en-US" altLang="ja-JP" sz="200" dirty="0" smtClean="0">
              <a:latin typeface="+mj-ea"/>
              <a:ea typeface="+mj-ea"/>
            </a:endParaRPr>
          </a:p>
          <a:p>
            <a:pPr marL="177800" indent="-101600">
              <a:spcAft>
                <a:spcPts val="100"/>
              </a:spcAft>
              <a:buClr>
                <a:srgbClr val="00B0F0"/>
              </a:buClr>
              <a:buSzPct val="70000"/>
              <a:buFont typeface="Wingdings" panose="05000000000000000000" pitchFamily="2" charset="2"/>
              <a:buChar char="l"/>
            </a:pPr>
            <a:r>
              <a:rPr lang="ja-JP" altLang="en-US" sz="1400" dirty="0" smtClean="0">
                <a:latin typeface="+mj-ea"/>
                <a:ea typeface="+mj-ea"/>
              </a:rPr>
              <a:t>エピソード</a:t>
            </a:r>
            <a:r>
              <a:rPr lang="en-US" altLang="ja-JP" sz="1400" dirty="0" smtClean="0">
                <a:latin typeface="+mj-ea"/>
                <a:ea typeface="+mj-ea"/>
              </a:rPr>
              <a:t>1:  </a:t>
            </a:r>
            <a:r>
              <a:rPr lang="ja-JP" altLang="en-US" sz="1400" dirty="0" smtClean="0">
                <a:latin typeface="+mj-ea"/>
                <a:ea typeface="+mj-ea"/>
              </a:rPr>
              <a:t>雨はどこへ行く？</a:t>
            </a:r>
            <a:endParaRPr lang="en-US" altLang="ja-JP" sz="1400" dirty="0" smtClean="0">
              <a:latin typeface="+mj-ea"/>
              <a:ea typeface="+mj-ea"/>
            </a:endParaRPr>
          </a:p>
          <a:p>
            <a:pPr marL="177800" indent="-101600">
              <a:spcAft>
                <a:spcPts val="100"/>
              </a:spcAft>
              <a:buClr>
                <a:srgbClr val="00B0F0"/>
              </a:buClr>
              <a:buSzPct val="70000"/>
              <a:buFont typeface="Wingdings" panose="05000000000000000000" pitchFamily="2" charset="2"/>
              <a:buChar char="l"/>
            </a:pPr>
            <a:r>
              <a:rPr lang="ja-JP" altLang="en-US" sz="1400" dirty="0" smtClean="0">
                <a:latin typeface="+mj-ea"/>
                <a:ea typeface="+mj-ea"/>
              </a:rPr>
              <a:t>エピソード</a:t>
            </a:r>
            <a:r>
              <a:rPr lang="en-US" altLang="ja-JP" sz="1400" dirty="0" smtClean="0">
                <a:latin typeface="+mj-ea"/>
                <a:ea typeface="+mj-ea"/>
              </a:rPr>
              <a:t>2:  </a:t>
            </a:r>
            <a:r>
              <a:rPr lang="ja-JP" altLang="en-US" sz="1400" dirty="0" smtClean="0">
                <a:latin typeface="+mj-ea"/>
                <a:ea typeface="+mj-ea"/>
              </a:rPr>
              <a:t>社会を支える水</a:t>
            </a:r>
            <a:r>
              <a:rPr lang="en-US" altLang="ja-JP" sz="1400" dirty="0" smtClean="0">
                <a:latin typeface="+mj-ea"/>
                <a:ea typeface="+mj-ea"/>
              </a:rPr>
              <a:t> </a:t>
            </a:r>
          </a:p>
          <a:p>
            <a:pPr marL="177800" indent="-101600">
              <a:spcAft>
                <a:spcPts val="100"/>
              </a:spcAft>
              <a:buClr>
                <a:srgbClr val="00B0F0"/>
              </a:buClr>
              <a:buSzPct val="70000"/>
              <a:buFont typeface="Wingdings" panose="05000000000000000000" pitchFamily="2" charset="2"/>
              <a:buChar char="l"/>
            </a:pPr>
            <a:r>
              <a:rPr lang="ja-JP" altLang="en-US" sz="1400" dirty="0">
                <a:latin typeface="+mj-ea"/>
                <a:ea typeface="+mj-ea"/>
              </a:rPr>
              <a:t>エピソード</a:t>
            </a:r>
            <a:r>
              <a:rPr lang="en-US" altLang="ja-JP" sz="1400" dirty="0">
                <a:latin typeface="+mj-ea"/>
                <a:ea typeface="+mj-ea"/>
              </a:rPr>
              <a:t>3</a:t>
            </a:r>
            <a:r>
              <a:rPr lang="ja-JP" altLang="en-US" sz="1400" dirty="0">
                <a:latin typeface="+mj-ea"/>
                <a:ea typeface="+mj-ea"/>
              </a:rPr>
              <a:t>： くらしと水</a:t>
            </a:r>
          </a:p>
          <a:p>
            <a:pPr marL="177800" indent="-101600">
              <a:spcAft>
                <a:spcPts val="100"/>
              </a:spcAft>
              <a:buClr>
                <a:srgbClr val="00B0F0"/>
              </a:buClr>
              <a:buSzPct val="70000"/>
              <a:buFont typeface="Wingdings" panose="05000000000000000000" pitchFamily="2" charset="2"/>
              <a:buChar char="l"/>
            </a:pPr>
            <a:r>
              <a:rPr lang="ja-JP" altLang="en-US" sz="1400" dirty="0">
                <a:latin typeface="+mj-ea"/>
                <a:ea typeface="+mj-ea"/>
              </a:rPr>
              <a:t>エピソード</a:t>
            </a:r>
            <a:r>
              <a:rPr lang="en-US" altLang="ja-JP" sz="1400" dirty="0">
                <a:latin typeface="+mj-ea"/>
                <a:ea typeface="+mj-ea"/>
              </a:rPr>
              <a:t>4</a:t>
            </a:r>
            <a:r>
              <a:rPr lang="ja-JP" altLang="en-US" sz="1400" dirty="0">
                <a:latin typeface="+mj-ea"/>
                <a:ea typeface="+mj-ea"/>
              </a:rPr>
              <a:t>： 使った水はどこへ？</a:t>
            </a:r>
          </a:p>
          <a:p>
            <a:pPr marL="177800" indent="-101600">
              <a:spcAft>
                <a:spcPts val="100"/>
              </a:spcAft>
              <a:buClr>
                <a:srgbClr val="00B0F0"/>
              </a:buClr>
              <a:buSzPct val="70000"/>
              <a:buFont typeface="Wingdings" panose="05000000000000000000" pitchFamily="2" charset="2"/>
              <a:buChar char="l"/>
            </a:pPr>
            <a:r>
              <a:rPr lang="ja-JP" altLang="en-US" sz="1400" dirty="0">
                <a:latin typeface="+mj-ea"/>
                <a:ea typeface="+mj-ea"/>
              </a:rPr>
              <a:t>エピソード</a:t>
            </a:r>
            <a:r>
              <a:rPr lang="en-US" altLang="ja-JP" sz="1400" dirty="0">
                <a:latin typeface="+mj-ea"/>
                <a:ea typeface="+mj-ea"/>
              </a:rPr>
              <a:t>5</a:t>
            </a:r>
            <a:r>
              <a:rPr lang="ja-JP" altLang="en-US" sz="1400" dirty="0">
                <a:latin typeface="+mj-ea"/>
                <a:ea typeface="+mj-ea"/>
              </a:rPr>
              <a:t>： めぐる水</a:t>
            </a:r>
          </a:p>
          <a:p>
            <a:pPr marL="177800" indent="-101600">
              <a:spcAft>
                <a:spcPts val="100"/>
              </a:spcAft>
              <a:buClr>
                <a:srgbClr val="00B0F0"/>
              </a:buClr>
              <a:buSzPct val="70000"/>
              <a:buFont typeface="Wingdings" panose="05000000000000000000" pitchFamily="2" charset="2"/>
              <a:buChar char="l"/>
            </a:pPr>
            <a:r>
              <a:rPr lang="ja-JP" altLang="en-US" sz="1400" dirty="0">
                <a:latin typeface="+mj-ea"/>
                <a:ea typeface="+mj-ea"/>
              </a:rPr>
              <a:t>エピソード</a:t>
            </a:r>
            <a:r>
              <a:rPr lang="en-US" altLang="ja-JP" sz="1400" dirty="0">
                <a:latin typeface="+mj-ea"/>
                <a:ea typeface="+mj-ea"/>
              </a:rPr>
              <a:t>6</a:t>
            </a:r>
            <a:r>
              <a:rPr lang="ja-JP" altLang="en-US" sz="1400" dirty="0">
                <a:latin typeface="+mj-ea"/>
                <a:ea typeface="+mj-ea"/>
              </a:rPr>
              <a:t>： 水をうまくつかう</a:t>
            </a:r>
          </a:p>
          <a:p>
            <a:pPr marL="177800" indent="-101600">
              <a:spcAft>
                <a:spcPts val="100"/>
              </a:spcAft>
              <a:buClr>
                <a:srgbClr val="00B0F0"/>
              </a:buClr>
              <a:buSzPct val="70000"/>
              <a:buFont typeface="Wingdings" panose="05000000000000000000" pitchFamily="2" charset="2"/>
              <a:buChar char="l"/>
            </a:pPr>
            <a:r>
              <a:rPr lang="ja-JP" altLang="en-US" sz="1400" dirty="0">
                <a:latin typeface="+mj-ea"/>
                <a:ea typeface="+mj-ea"/>
              </a:rPr>
              <a:t>エピソード</a:t>
            </a:r>
            <a:r>
              <a:rPr lang="en-US" altLang="ja-JP" sz="1400" dirty="0">
                <a:latin typeface="+mj-ea"/>
                <a:ea typeface="+mj-ea"/>
              </a:rPr>
              <a:t>7</a:t>
            </a:r>
            <a:r>
              <a:rPr lang="ja-JP" altLang="en-US" sz="1400" dirty="0">
                <a:latin typeface="+mj-ea"/>
                <a:ea typeface="+mj-ea"/>
              </a:rPr>
              <a:t>： 世界とつながる水</a:t>
            </a:r>
          </a:p>
          <a:p>
            <a:pPr marL="177800" indent="-101600">
              <a:spcAft>
                <a:spcPts val="100"/>
              </a:spcAft>
              <a:buClr>
                <a:srgbClr val="00B0F0"/>
              </a:buClr>
              <a:buSzPct val="70000"/>
              <a:buFont typeface="Wingdings" panose="05000000000000000000" pitchFamily="2" charset="2"/>
              <a:buChar char="l"/>
            </a:pPr>
            <a:r>
              <a:rPr lang="ja-JP" altLang="en-US" sz="1400" dirty="0">
                <a:latin typeface="+mj-ea"/>
                <a:ea typeface="+mj-ea"/>
              </a:rPr>
              <a:t>エピソード</a:t>
            </a:r>
            <a:r>
              <a:rPr lang="en-US" altLang="ja-JP" sz="1400" dirty="0">
                <a:latin typeface="+mj-ea"/>
                <a:ea typeface="+mj-ea"/>
              </a:rPr>
              <a:t>8</a:t>
            </a:r>
            <a:r>
              <a:rPr lang="ja-JP" altLang="en-US" sz="1400" dirty="0">
                <a:latin typeface="+mj-ea"/>
                <a:ea typeface="+mj-ea"/>
              </a:rPr>
              <a:t>： わたしたちにできる</a:t>
            </a:r>
            <a:r>
              <a:rPr lang="ja-JP" altLang="en-US" sz="1400" dirty="0" smtClean="0">
                <a:latin typeface="+mj-ea"/>
                <a:ea typeface="+mj-ea"/>
              </a:rPr>
              <a:t>こと</a:t>
            </a:r>
            <a:endParaRPr lang="en-US" altLang="ja-JP" sz="1400" dirty="0" smtClean="0">
              <a:latin typeface="+mj-ea"/>
              <a:ea typeface="+mj-ea"/>
            </a:endParaRPr>
          </a:p>
          <a:p>
            <a:pPr marL="177800" indent="-101600">
              <a:spcAft>
                <a:spcPts val="100"/>
              </a:spcAft>
              <a:buClr>
                <a:srgbClr val="00B0F0"/>
              </a:buClr>
              <a:buSzPct val="70000"/>
              <a:buFont typeface="Wingdings" panose="05000000000000000000" pitchFamily="2" charset="2"/>
              <a:buChar char="l"/>
            </a:pPr>
            <a:endParaRPr lang="ja-JP" altLang="en-US" sz="200" dirty="0">
              <a:latin typeface="+mj-ea"/>
              <a:ea typeface="+mj-ea"/>
            </a:endParaRPr>
          </a:p>
          <a:p>
            <a:pPr marL="177800" indent="-177800">
              <a:spcAft>
                <a:spcPts val="100"/>
              </a:spcAft>
              <a:buClr>
                <a:srgbClr val="00B0F0"/>
              </a:buClr>
              <a:buSzPct val="90000"/>
              <a:buFont typeface="Wingdings" panose="05000000000000000000" pitchFamily="2" charset="2"/>
              <a:buChar char="l"/>
            </a:pPr>
            <a:r>
              <a:rPr kumimoji="1" lang="ja-JP" altLang="en-US" sz="1400" dirty="0" smtClean="0">
                <a:latin typeface="+mj-ea"/>
                <a:ea typeface="+mj-ea"/>
              </a:rPr>
              <a:t>おわりに</a:t>
            </a:r>
            <a:endParaRPr kumimoji="1" lang="ja-JP" altLang="en-US" sz="1400" dirty="0">
              <a:latin typeface="+mj-ea"/>
              <a:ea typeface="+mj-ea"/>
            </a:endParaRPr>
          </a:p>
        </p:txBody>
      </p:sp>
    </p:spTree>
    <p:extLst>
      <p:ext uri="{BB962C8B-B14F-4D97-AF65-F5344CB8AC3E}">
        <p14:creationId xmlns:p14="http://schemas.microsoft.com/office/powerpoint/2010/main" val="903543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工場では、きれいな水</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で</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スマートフォン</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や</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自動車の部品</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を洗って</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部品をきれいにするには、たくさんの水を使う。</a:t>
            </a:r>
          </a:p>
        </p:txBody>
      </p:sp>
      <p:sp>
        <p:nvSpPr>
          <p:cNvPr id="16" name="正方形/長方形 15"/>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エピソード２</a:t>
            </a:r>
            <a:r>
              <a:rPr lang="en-US" altLang="ja-JP" sz="1400" b="1" dirty="0">
                <a:solidFill>
                  <a:srgbClr val="00B0F0"/>
                </a:solidFill>
              </a:rPr>
              <a:t>: </a:t>
            </a:r>
            <a:r>
              <a:rPr lang="ja-JP" altLang="en-US" sz="1400" b="1" dirty="0">
                <a:solidFill>
                  <a:srgbClr val="00B0F0"/>
                </a:solidFill>
              </a:rPr>
              <a:t>社会をささえる水</a:t>
            </a:r>
          </a:p>
        </p:txBody>
      </p:sp>
      <p:sp>
        <p:nvSpPr>
          <p:cNvPr id="17" name="正方形/長方形 16"/>
          <p:cNvSpPr/>
          <p:nvPr/>
        </p:nvSpPr>
        <p:spPr>
          <a:xfrm>
            <a:off x="1" y="277852"/>
            <a:ext cx="2085827"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）工業と水</a:t>
            </a:r>
          </a:p>
        </p:txBody>
      </p:sp>
      <p:cxnSp>
        <p:nvCxnSpPr>
          <p:cNvPr id="20" name="直線コネクタ 19"/>
          <p:cNvCxnSpPr>
            <a:stCxn id="17" idx="3"/>
          </p:cNvCxnSpPr>
          <p:nvPr/>
        </p:nvCxnSpPr>
        <p:spPr>
          <a:xfrm>
            <a:off x="2085828" y="539462"/>
            <a:ext cx="7820172"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2-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7" y="101600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626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ダムは、川がかれたり、あふれたりしないよう、毎日働いている。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ダムが流す水で発電もしている。</a:t>
            </a:r>
          </a:p>
        </p:txBody>
      </p:sp>
      <p:sp>
        <p:nvSpPr>
          <p:cNvPr id="16" name="正方形/長方形 15"/>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エピソード２</a:t>
            </a:r>
            <a:r>
              <a:rPr lang="en-US" altLang="ja-JP" sz="1400" b="1" dirty="0">
                <a:solidFill>
                  <a:srgbClr val="00B0F0"/>
                </a:solidFill>
              </a:rPr>
              <a:t>: </a:t>
            </a:r>
            <a:r>
              <a:rPr lang="ja-JP" altLang="en-US" sz="1400" b="1" dirty="0">
                <a:solidFill>
                  <a:srgbClr val="00B0F0"/>
                </a:solidFill>
              </a:rPr>
              <a:t>社会をささえる水</a:t>
            </a:r>
          </a:p>
        </p:txBody>
      </p:sp>
      <p:sp>
        <p:nvSpPr>
          <p:cNvPr id="17" name="正方形/長方形 16"/>
          <p:cNvSpPr/>
          <p:nvPr/>
        </p:nvSpPr>
        <p:spPr>
          <a:xfrm>
            <a:off x="1" y="277852"/>
            <a:ext cx="3039615"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3</a:t>
            </a:r>
            <a:r>
              <a:rPr lang="ja-JP" altLang="en-US" sz="2800" b="1" dirty="0">
                <a:solidFill>
                  <a:srgbClr val="00B0F0"/>
                </a:solidFill>
                <a:latin typeface="+mn-ea"/>
              </a:rPr>
              <a:t>）水を使うために</a:t>
            </a:r>
          </a:p>
        </p:txBody>
      </p:sp>
      <p:cxnSp>
        <p:nvCxnSpPr>
          <p:cNvPr id="18" name="直線コネクタ 17"/>
          <p:cNvCxnSpPr>
            <a:stCxn id="17" idx="3"/>
          </p:cNvCxnSpPr>
          <p:nvPr/>
        </p:nvCxnSpPr>
        <p:spPr>
          <a:xfrm>
            <a:off x="3039616" y="539462"/>
            <a:ext cx="6866384"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2-S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544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雨がふらず、日照りが続いて、水不足になることを何というでしょうか？</a:t>
            </a:r>
          </a:p>
          <a:p>
            <a:pPr>
              <a:spcAft>
                <a:spcPts val="600"/>
              </a:spcAft>
              <a:buSzPct val="8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　</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①</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かっ</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　　②</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ふん</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　　③</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せっ水</a:t>
            </a:r>
          </a:p>
        </p:txBody>
      </p:sp>
      <p:sp>
        <p:nvSpPr>
          <p:cNvPr id="16" name="正方形/長方形 15"/>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エピソード２</a:t>
            </a:r>
            <a:r>
              <a:rPr lang="en-US" altLang="ja-JP" sz="1400" b="1" dirty="0">
                <a:solidFill>
                  <a:srgbClr val="00B0F0"/>
                </a:solidFill>
              </a:rPr>
              <a:t>: </a:t>
            </a:r>
            <a:r>
              <a:rPr lang="ja-JP" altLang="en-US" sz="1400" b="1" dirty="0">
                <a:solidFill>
                  <a:srgbClr val="00B0F0"/>
                </a:solidFill>
              </a:rPr>
              <a:t>社会をささえる水</a:t>
            </a:r>
          </a:p>
        </p:txBody>
      </p:sp>
      <p:sp>
        <p:nvSpPr>
          <p:cNvPr id="17" name="正方形/長方形 16"/>
          <p:cNvSpPr/>
          <p:nvPr/>
        </p:nvSpPr>
        <p:spPr>
          <a:xfrm>
            <a:off x="1" y="277852"/>
            <a:ext cx="2574744" cy="523220"/>
          </a:xfrm>
          <a:prstGeom prst="rect">
            <a:avLst/>
          </a:prstGeom>
        </p:spPr>
        <p:txBody>
          <a:bodyPr wrap="none">
            <a:spAutoFit/>
          </a:bodyPr>
          <a:lstStyle/>
          <a:p>
            <a:r>
              <a:rPr lang="ja-JP" altLang="en-US" sz="2800" b="1" dirty="0" smtClean="0">
                <a:solidFill>
                  <a:srgbClr val="00B0F0"/>
                </a:solidFill>
                <a:latin typeface="+mn-ea"/>
              </a:rPr>
              <a:t> </a:t>
            </a:r>
            <a:r>
              <a:rPr lang="ja-JP" altLang="en-US" sz="2800" b="1" dirty="0" err="1" smtClean="0">
                <a:solidFill>
                  <a:srgbClr val="00B0F0"/>
                </a:solidFill>
                <a:latin typeface="+mn-ea"/>
              </a:rPr>
              <a:t>しれん</a:t>
            </a:r>
            <a:r>
              <a:rPr lang="ja-JP" altLang="en-US" sz="2800" b="1" dirty="0" err="1">
                <a:solidFill>
                  <a:srgbClr val="00B0F0"/>
                </a:solidFill>
                <a:latin typeface="+mn-ea"/>
              </a:rPr>
              <a:t>の</a:t>
            </a:r>
            <a:r>
              <a:rPr lang="ja-JP" altLang="en-US" sz="2800" b="1" dirty="0">
                <a:solidFill>
                  <a:srgbClr val="00B0F0"/>
                </a:solidFill>
                <a:latin typeface="+mn-ea"/>
              </a:rPr>
              <a:t>クイズ</a:t>
            </a:r>
          </a:p>
        </p:txBody>
      </p:sp>
      <p:cxnSp>
        <p:nvCxnSpPr>
          <p:cNvPr id="18" name="直線コネクタ 17"/>
          <p:cNvCxnSpPr>
            <a:stCxn id="17" idx="3"/>
          </p:cNvCxnSpPr>
          <p:nvPr/>
        </p:nvCxnSpPr>
        <p:spPr>
          <a:xfrm>
            <a:off x="2574745" y="539462"/>
            <a:ext cx="7331255" cy="5080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2" descr="E:\mizu\potan-remake-HTML-PPT\forPPT\EP02-S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1600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69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676550" y="3495675"/>
            <a:ext cx="5683350" cy="2473325"/>
          </a:xfrm>
          <a:prstGeom prst="rect">
            <a:avLst/>
          </a:prstGeom>
          <a:solidFill>
            <a:srgbClr val="9FE6FF"/>
          </a:solidFill>
        </p:spPr>
        <p:txBody>
          <a:bodyPr wrap="square" rtlCol="0"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かっ水が続くと、水不足が本当に</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心配です。</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人だけでなく、生き物も水がないと生きていけないですからね。</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さあ、がんばって残りの雲のかけらをさがしてください！</a:t>
            </a:r>
          </a:p>
        </p:txBody>
      </p:sp>
      <p:grpSp>
        <p:nvGrpSpPr>
          <p:cNvPr id="2" name="グループ化 1"/>
          <p:cNvGrpSpPr/>
          <p:nvPr/>
        </p:nvGrpSpPr>
        <p:grpSpPr>
          <a:xfrm>
            <a:off x="3309515" y="1943906"/>
            <a:ext cx="2319751" cy="734070"/>
            <a:chOff x="2936875" y="1873653"/>
            <a:chExt cx="2319751" cy="734070"/>
          </a:xfrm>
        </p:grpSpPr>
        <p:sp>
          <p:nvSpPr>
            <p:cNvPr id="7" name="円/楕円 6"/>
            <p:cNvSpPr/>
            <p:nvPr/>
          </p:nvSpPr>
          <p:spPr>
            <a:xfrm>
              <a:off x="2936875" y="1873653"/>
              <a:ext cx="734070" cy="7340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4400" dirty="0" smtClean="0"/>
                <a:t>1</a:t>
              </a:r>
              <a:endParaRPr kumimoji="1" lang="ja-JP" altLang="en-US" sz="4400" dirty="0"/>
            </a:p>
          </p:txBody>
        </p:sp>
        <p:sp>
          <p:nvSpPr>
            <p:cNvPr id="9" name="テキスト ボックス 8"/>
            <p:cNvSpPr txBox="1"/>
            <p:nvPr/>
          </p:nvSpPr>
          <p:spPr>
            <a:xfrm>
              <a:off x="3682156" y="1873653"/>
              <a:ext cx="1574470" cy="707886"/>
            </a:xfrm>
            <a:prstGeom prst="rect">
              <a:avLst/>
            </a:prstGeom>
            <a:noFill/>
          </p:spPr>
          <p:txBody>
            <a:bodyPr wrap="none" rtlCol="0">
              <a:spAutoFit/>
            </a:bodyPr>
            <a:lstStyle/>
            <a:p>
              <a:r>
                <a:rPr lang="ja-JP" altLang="en-US" sz="4000" dirty="0" smtClean="0">
                  <a:latin typeface="HGP創英角ｺﾞｼｯｸUB" panose="020B0900000000000000" pitchFamily="50" charset="-128"/>
                  <a:ea typeface="HGP創英角ｺﾞｼｯｸUB" panose="020B0900000000000000" pitchFamily="50" charset="-128"/>
                </a:rPr>
                <a:t>かっ水</a:t>
              </a:r>
              <a:endParaRPr kumimoji="1" lang="ja-JP" altLang="en-US" sz="4000" dirty="0">
                <a:latin typeface="HGP創英角ｺﾞｼｯｸUB" panose="020B0900000000000000" pitchFamily="50" charset="-128"/>
                <a:ea typeface="HGP創英角ｺﾞｼｯｸUB" panose="020B0900000000000000" pitchFamily="50" charset="-128"/>
              </a:endParaRPr>
            </a:p>
          </p:txBody>
        </p:sp>
      </p:grpSp>
      <p:cxnSp>
        <p:nvCxnSpPr>
          <p:cNvPr id="11" name="直線コネクタ 10"/>
          <p:cNvCxnSpPr/>
          <p:nvPr/>
        </p:nvCxnSpPr>
        <p:spPr>
          <a:xfrm>
            <a:off x="1349829" y="539462"/>
            <a:ext cx="855617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29749" y="219796"/>
            <a:ext cx="1008609" cy="584775"/>
          </a:xfrm>
          <a:prstGeom prst="rect">
            <a:avLst/>
          </a:prstGeom>
          <a:noFill/>
        </p:spPr>
        <p:txBody>
          <a:bodyPr wrap="none">
            <a:spAutoFit/>
          </a:bodyPr>
          <a:lstStyle/>
          <a:p>
            <a:r>
              <a:rPr lang="ja-JP" altLang="en-US" sz="3200" b="1" dirty="0" smtClean="0">
                <a:solidFill>
                  <a:srgbClr val="00B0F0"/>
                </a:solidFill>
                <a:latin typeface="+mn-ea"/>
              </a:rPr>
              <a:t>解答</a:t>
            </a:r>
            <a:endParaRPr lang="ja-JP" altLang="en-US" sz="3200" b="1" dirty="0">
              <a:solidFill>
                <a:srgbClr val="00B0F0"/>
              </a:solidFill>
              <a:latin typeface="+mn-ea"/>
            </a:endParaRPr>
          </a:p>
        </p:txBody>
      </p:sp>
      <p:pic>
        <p:nvPicPr>
          <p:cNvPr id="5" name="図 4" descr="ダム.png"/>
          <p:cNvPicPr>
            <a:picLocks noChangeAspect="1"/>
          </p:cNvPicPr>
          <p:nvPr/>
        </p:nvPicPr>
        <p:blipFill rotWithShape="1">
          <a:blip r:embed="rId3" cstate="print">
            <a:extLst>
              <a:ext uri="{28A0092B-C50C-407E-A947-70E740481C1C}">
                <a14:useLocalDpi xmlns:a14="http://schemas.microsoft.com/office/drawing/2010/main"/>
              </a:ext>
            </a:extLst>
          </a:blip>
          <a:srcRect l="12867" t="20447" r="42722" b="23022"/>
          <a:stretch/>
        </p:blipFill>
        <p:spPr>
          <a:xfrm>
            <a:off x="-134711" y="3483122"/>
            <a:ext cx="4022057" cy="3617831"/>
          </a:xfrm>
          <a:prstGeom prst="rect">
            <a:avLst/>
          </a:prstGeom>
        </p:spPr>
      </p:pic>
    </p:spTree>
    <p:extLst>
      <p:ext uri="{BB962C8B-B14F-4D97-AF65-F5344CB8AC3E}">
        <p14:creationId xmlns:p14="http://schemas.microsoft.com/office/powerpoint/2010/main" val="849313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浄水場（じょうすいじょう）は、川の水や地下水をきれいにして、飲み水にする場所。</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すなで“ろか”してきれいにした水を、水道管を使ってみんなの家や工場に届けている。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昔は水のよごれがもとで、病気になる人がいたが、浄水場ができて少なくなった。</a:t>
            </a:r>
          </a:p>
        </p:txBody>
      </p:sp>
      <p:sp>
        <p:nvSpPr>
          <p:cNvPr id="16" name="正方形/長方形 15"/>
          <p:cNvSpPr/>
          <p:nvPr/>
        </p:nvSpPr>
        <p:spPr>
          <a:xfrm>
            <a:off x="72815" y="108205"/>
            <a:ext cx="1830950" cy="307777"/>
          </a:xfrm>
          <a:prstGeom prst="rect">
            <a:avLst/>
          </a:prstGeom>
        </p:spPr>
        <p:txBody>
          <a:bodyPr wrap="none">
            <a:spAutoFit/>
          </a:bodyPr>
          <a:lstStyle/>
          <a:p>
            <a:r>
              <a:rPr lang="ja-JP" altLang="en-US" sz="1400" b="1" dirty="0">
                <a:solidFill>
                  <a:srgbClr val="00B0F0"/>
                </a:solidFill>
              </a:rPr>
              <a:t>エピソード３</a:t>
            </a:r>
            <a:r>
              <a:rPr lang="en-US" altLang="ja-JP" sz="1400" b="1" dirty="0">
                <a:solidFill>
                  <a:srgbClr val="00B0F0"/>
                </a:solidFill>
              </a:rPr>
              <a:t>:</a:t>
            </a:r>
            <a:r>
              <a:rPr lang="ja-JP" altLang="en-US" sz="1400" b="1" dirty="0">
                <a:solidFill>
                  <a:srgbClr val="00B0F0"/>
                </a:solidFill>
              </a:rPr>
              <a:t>くらしと水</a:t>
            </a:r>
          </a:p>
        </p:txBody>
      </p:sp>
      <p:sp>
        <p:nvSpPr>
          <p:cNvPr id="17" name="正方形/長方形 16"/>
          <p:cNvSpPr/>
          <p:nvPr/>
        </p:nvSpPr>
        <p:spPr>
          <a:xfrm>
            <a:off x="1" y="277852"/>
            <a:ext cx="4673074"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）水道の水はどこ</a:t>
            </a:r>
            <a:r>
              <a:rPr lang="ja-JP" altLang="en-US" sz="2800" b="1" dirty="0" smtClean="0">
                <a:solidFill>
                  <a:srgbClr val="00B0F0"/>
                </a:solidFill>
                <a:latin typeface="+mn-ea"/>
              </a:rPr>
              <a:t>からくる</a:t>
            </a:r>
            <a:r>
              <a:rPr lang="ja-JP" altLang="en-US" sz="2800" b="1" dirty="0">
                <a:solidFill>
                  <a:srgbClr val="00B0F0"/>
                </a:solidFill>
                <a:latin typeface="+mn-ea"/>
              </a:rPr>
              <a:t>？</a:t>
            </a:r>
          </a:p>
        </p:txBody>
      </p:sp>
      <p:cxnSp>
        <p:nvCxnSpPr>
          <p:cNvPr id="13" name="直線コネクタ 12"/>
          <p:cNvCxnSpPr>
            <a:stCxn id="17" idx="3"/>
          </p:cNvCxnSpPr>
          <p:nvPr/>
        </p:nvCxnSpPr>
        <p:spPr>
          <a:xfrm>
            <a:off x="4673075" y="539462"/>
            <a:ext cx="5232925"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追加分02\EP03-S01-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31" y="102818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685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料理、食器あらい、おふろ、トイレ、せん</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たくなど</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、わたしたちの家では毎日たくさんの水を使っている。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くらしに使う水を“生活用水”という。</a:t>
            </a:r>
          </a:p>
        </p:txBody>
      </p:sp>
      <p:sp>
        <p:nvSpPr>
          <p:cNvPr id="16" name="正方形/長方形 15"/>
          <p:cNvSpPr/>
          <p:nvPr/>
        </p:nvSpPr>
        <p:spPr>
          <a:xfrm>
            <a:off x="72815" y="108205"/>
            <a:ext cx="1830950" cy="307777"/>
          </a:xfrm>
          <a:prstGeom prst="rect">
            <a:avLst/>
          </a:prstGeom>
        </p:spPr>
        <p:txBody>
          <a:bodyPr wrap="none">
            <a:spAutoFit/>
          </a:bodyPr>
          <a:lstStyle/>
          <a:p>
            <a:r>
              <a:rPr lang="ja-JP" altLang="en-US" sz="1400" b="1" dirty="0">
                <a:solidFill>
                  <a:srgbClr val="00B0F0"/>
                </a:solidFill>
              </a:rPr>
              <a:t>エピソード３</a:t>
            </a:r>
            <a:r>
              <a:rPr lang="en-US" altLang="ja-JP" sz="1400" b="1" dirty="0">
                <a:solidFill>
                  <a:srgbClr val="00B0F0"/>
                </a:solidFill>
              </a:rPr>
              <a:t>:</a:t>
            </a:r>
            <a:r>
              <a:rPr lang="ja-JP" altLang="en-US" sz="1400" b="1" dirty="0">
                <a:solidFill>
                  <a:srgbClr val="00B0F0"/>
                </a:solidFill>
              </a:rPr>
              <a:t>くらしと水</a:t>
            </a:r>
          </a:p>
        </p:txBody>
      </p:sp>
      <p:sp>
        <p:nvSpPr>
          <p:cNvPr id="17" name="正方形/長方形 16"/>
          <p:cNvSpPr/>
          <p:nvPr/>
        </p:nvSpPr>
        <p:spPr>
          <a:xfrm>
            <a:off x="1" y="277852"/>
            <a:ext cx="2949846"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）くらしの水利用</a:t>
            </a:r>
          </a:p>
        </p:txBody>
      </p:sp>
      <p:cxnSp>
        <p:nvCxnSpPr>
          <p:cNvPr id="11" name="直線コネクタ 10"/>
          <p:cNvCxnSpPr/>
          <p:nvPr/>
        </p:nvCxnSpPr>
        <p:spPr>
          <a:xfrm>
            <a:off x="3077029" y="539462"/>
            <a:ext cx="682897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3-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15999"/>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71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水を使いすぎないためには、じゃぐちに道具を入れて水が出すぎないようにしたり、おふろの水をせんたくに使うなどの工夫ができる。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また</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をよごさないために、お米の</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とぎじるを</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庭にまく、使った油や食べ残しを流さないなど。</a:t>
            </a:r>
          </a:p>
        </p:txBody>
      </p:sp>
      <p:sp>
        <p:nvSpPr>
          <p:cNvPr id="16" name="正方形/長方形 15"/>
          <p:cNvSpPr/>
          <p:nvPr/>
        </p:nvSpPr>
        <p:spPr>
          <a:xfrm>
            <a:off x="72815" y="108205"/>
            <a:ext cx="1830950" cy="307777"/>
          </a:xfrm>
          <a:prstGeom prst="rect">
            <a:avLst/>
          </a:prstGeom>
        </p:spPr>
        <p:txBody>
          <a:bodyPr wrap="none">
            <a:spAutoFit/>
          </a:bodyPr>
          <a:lstStyle/>
          <a:p>
            <a:r>
              <a:rPr lang="ja-JP" altLang="en-US" sz="1400" b="1" dirty="0">
                <a:solidFill>
                  <a:srgbClr val="00B0F0"/>
                </a:solidFill>
              </a:rPr>
              <a:t>エピソード３</a:t>
            </a:r>
            <a:r>
              <a:rPr lang="en-US" altLang="ja-JP" sz="1400" b="1" dirty="0">
                <a:solidFill>
                  <a:srgbClr val="00B0F0"/>
                </a:solidFill>
              </a:rPr>
              <a:t>:</a:t>
            </a:r>
            <a:r>
              <a:rPr lang="ja-JP" altLang="en-US" sz="1400" b="1" dirty="0">
                <a:solidFill>
                  <a:srgbClr val="00B0F0"/>
                </a:solidFill>
              </a:rPr>
              <a:t>くらしと水</a:t>
            </a:r>
          </a:p>
        </p:txBody>
      </p:sp>
      <p:sp>
        <p:nvSpPr>
          <p:cNvPr id="17" name="正方形/長方形 16"/>
          <p:cNvSpPr/>
          <p:nvPr/>
        </p:nvSpPr>
        <p:spPr>
          <a:xfrm>
            <a:off x="1" y="277852"/>
            <a:ext cx="3558988"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3</a:t>
            </a:r>
            <a:r>
              <a:rPr lang="ja-JP" altLang="en-US" sz="2800" b="1" dirty="0">
                <a:solidFill>
                  <a:srgbClr val="00B0F0"/>
                </a:solidFill>
                <a:latin typeface="+mn-ea"/>
              </a:rPr>
              <a:t>）上手な水の使い方</a:t>
            </a:r>
          </a:p>
        </p:txBody>
      </p:sp>
      <p:cxnSp>
        <p:nvCxnSpPr>
          <p:cNvPr id="11" name="直線コネクタ 10"/>
          <p:cNvCxnSpPr>
            <a:stCxn id="17" idx="3"/>
          </p:cNvCxnSpPr>
          <p:nvPr/>
        </p:nvCxnSpPr>
        <p:spPr>
          <a:xfrm>
            <a:off x="3558989" y="539462"/>
            <a:ext cx="634701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descr="E:\mizu\potan-remake-HTML-PPT\forPPT\EP03-S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17076"/>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24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日本では</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人</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日、どのくらいの水を使うでしょうか。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a:spcAft>
                <a:spcPts val="600"/>
              </a:spcAft>
              <a:buSzPct val="80000"/>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①</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100</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リットル　　　　②</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300</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リットル　　　　③</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500</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リットル</a:t>
            </a:r>
          </a:p>
        </p:txBody>
      </p:sp>
      <p:sp>
        <p:nvSpPr>
          <p:cNvPr id="16" name="正方形/長方形 15"/>
          <p:cNvSpPr/>
          <p:nvPr/>
        </p:nvSpPr>
        <p:spPr>
          <a:xfrm>
            <a:off x="72815" y="108205"/>
            <a:ext cx="1830950" cy="307777"/>
          </a:xfrm>
          <a:prstGeom prst="rect">
            <a:avLst/>
          </a:prstGeom>
        </p:spPr>
        <p:txBody>
          <a:bodyPr wrap="none">
            <a:spAutoFit/>
          </a:bodyPr>
          <a:lstStyle/>
          <a:p>
            <a:r>
              <a:rPr lang="ja-JP" altLang="en-US" sz="1400" b="1" dirty="0">
                <a:solidFill>
                  <a:srgbClr val="00B0F0"/>
                </a:solidFill>
              </a:rPr>
              <a:t>エピソード３</a:t>
            </a:r>
            <a:r>
              <a:rPr lang="en-US" altLang="ja-JP" sz="1400" b="1" dirty="0">
                <a:solidFill>
                  <a:srgbClr val="00B0F0"/>
                </a:solidFill>
              </a:rPr>
              <a:t>:</a:t>
            </a:r>
            <a:r>
              <a:rPr lang="ja-JP" altLang="en-US" sz="1400" b="1" dirty="0">
                <a:solidFill>
                  <a:srgbClr val="00B0F0"/>
                </a:solidFill>
              </a:rPr>
              <a:t>くらしと水</a:t>
            </a:r>
          </a:p>
        </p:txBody>
      </p:sp>
      <p:sp>
        <p:nvSpPr>
          <p:cNvPr id="17" name="正方形/長方形 16"/>
          <p:cNvSpPr/>
          <p:nvPr/>
        </p:nvSpPr>
        <p:spPr>
          <a:xfrm>
            <a:off x="1" y="277852"/>
            <a:ext cx="2574744" cy="523220"/>
          </a:xfrm>
          <a:prstGeom prst="rect">
            <a:avLst/>
          </a:prstGeom>
        </p:spPr>
        <p:txBody>
          <a:bodyPr wrap="none">
            <a:spAutoFit/>
          </a:bodyPr>
          <a:lstStyle/>
          <a:p>
            <a:r>
              <a:rPr lang="ja-JP" altLang="en-US" sz="2800" b="1" dirty="0" smtClean="0">
                <a:solidFill>
                  <a:srgbClr val="00B0F0"/>
                </a:solidFill>
                <a:latin typeface="+mn-ea"/>
              </a:rPr>
              <a:t> </a:t>
            </a:r>
            <a:r>
              <a:rPr lang="ja-JP" altLang="en-US" sz="2800" b="1" dirty="0" err="1" smtClean="0">
                <a:solidFill>
                  <a:srgbClr val="00B0F0"/>
                </a:solidFill>
                <a:latin typeface="+mn-ea"/>
              </a:rPr>
              <a:t>しれん</a:t>
            </a:r>
            <a:r>
              <a:rPr lang="ja-JP" altLang="en-US" sz="2800" b="1" dirty="0" err="1">
                <a:solidFill>
                  <a:srgbClr val="00B0F0"/>
                </a:solidFill>
                <a:latin typeface="+mn-ea"/>
              </a:rPr>
              <a:t>の</a:t>
            </a:r>
            <a:r>
              <a:rPr lang="ja-JP" altLang="en-US" sz="2800" b="1" dirty="0">
                <a:solidFill>
                  <a:srgbClr val="00B0F0"/>
                </a:solidFill>
                <a:latin typeface="+mn-ea"/>
              </a:rPr>
              <a:t>クイズ</a:t>
            </a:r>
          </a:p>
        </p:txBody>
      </p:sp>
      <p:cxnSp>
        <p:nvCxnSpPr>
          <p:cNvPr id="11" name="直線コネクタ 10"/>
          <p:cNvCxnSpPr>
            <a:stCxn id="17" idx="3"/>
          </p:cNvCxnSpPr>
          <p:nvPr/>
        </p:nvCxnSpPr>
        <p:spPr>
          <a:xfrm>
            <a:off x="2574745" y="539462"/>
            <a:ext cx="7331255"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3-S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1600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109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424781" y="3321276"/>
            <a:ext cx="6928767" cy="2946174"/>
          </a:xfrm>
          <a:prstGeom prst="rect">
            <a:avLst/>
          </a:prstGeom>
          <a:solidFill>
            <a:srgbClr val="9FE6FF"/>
          </a:solidFill>
        </p:spPr>
        <p:txBody>
          <a:bodyPr wrap="square" rtlCol="0">
            <a:noAutofit/>
          </a:bodyPr>
          <a:lstStyle/>
          <a:p>
            <a:pPr marL="285750" indent="-196850">
              <a:spcAft>
                <a:spcPts val="200"/>
              </a:spcAft>
              <a:buClr>
                <a:srgbClr val="00B0F0"/>
              </a:buClr>
              <a:buSzPct val="100000"/>
              <a:buFont typeface="Wingdings" panose="05000000000000000000" pitchFamily="2" charset="2"/>
              <a:buChar char="l"/>
            </a:pP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そう</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人</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300</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リットル。</a:t>
            </a:r>
          </a:p>
          <a:p>
            <a:pPr marL="285750" indent="-196850">
              <a:spcAft>
                <a:spcPts val="200"/>
              </a:spcAft>
              <a:buClr>
                <a:srgbClr val="00B0F0"/>
              </a:buClr>
              <a:buSzPct val="100000"/>
              <a:buFont typeface="Wingdings" panose="05000000000000000000" pitchFamily="2" charset="2"/>
              <a:buChar char="l"/>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en-US" altLang="ja-JP" dirty="0">
                <a:solidFill>
                  <a:srgbClr val="333333"/>
                </a:solidFill>
                <a:latin typeface="HGP創英角ｺﾞｼｯｸUB" panose="020B0900000000000000" pitchFamily="50" charset="-128"/>
                <a:ea typeface="HGP創英角ｺﾞｼｯｸUB" panose="020B0900000000000000" pitchFamily="50" charset="-128"/>
              </a:rPr>
              <a:t>500ml</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のペットボトルで約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600</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本分にもなるんだって</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やったー！くものかけらをもらったよ！</a:t>
            </a:r>
          </a:p>
        </p:txBody>
      </p:sp>
      <p:grpSp>
        <p:nvGrpSpPr>
          <p:cNvPr id="2" name="グループ化 1"/>
          <p:cNvGrpSpPr/>
          <p:nvPr/>
        </p:nvGrpSpPr>
        <p:grpSpPr>
          <a:xfrm>
            <a:off x="2887495" y="1917722"/>
            <a:ext cx="3953210" cy="734070"/>
            <a:chOff x="2936875" y="1873653"/>
            <a:chExt cx="3953210" cy="734070"/>
          </a:xfrm>
        </p:grpSpPr>
        <p:sp>
          <p:nvSpPr>
            <p:cNvPr id="7" name="円/楕円 6"/>
            <p:cNvSpPr/>
            <p:nvPr/>
          </p:nvSpPr>
          <p:spPr>
            <a:xfrm>
              <a:off x="2936875" y="1873653"/>
              <a:ext cx="734070" cy="7340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4400" dirty="0" smtClean="0"/>
                <a:t>2</a:t>
              </a:r>
              <a:endParaRPr kumimoji="1" lang="ja-JP" altLang="en-US" sz="4400" dirty="0"/>
            </a:p>
          </p:txBody>
        </p:sp>
        <p:sp>
          <p:nvSpPr>
            <p:cNvPr id="9" name="テキスト ボックス 8"/>
            <p:cNvSpPr txBox="1"/>
            <p:nvPr/>
          </p:nvSpPr>
          <p:spPr>
            <a:xfrm>
              <a:off x="3682156" y="1873653"/>
              <a:ext cx="3207929" cy="707886"/>
            </a:xfrm>
            <a:prstGeom prst="rect">
              <a:avLst/>
            </a:prstGeom>
            <a:noFill/>
          </p:spPr>
          <p:txBody>
            <a:bodyPr wrap="none" rtlCol="0">
              <a:spAutoFit/>
            </a:bodyPr>
            <a:lstStyle/>
            <a:p>
              <a:r>
                <a:rPr lang="ja-JP" altLang="en-US" sz="4000" dirty="0">
                  <a:latin typeface="HGP創英角ｺﾞｼｯｸUB" panose="020B0900000000000000" pitchFamily="50" charset="-128"/>
                  <a:ea typeface="HGP創英角ｺﾞｼｯｸUB" panose="020B0900000000000000" pitchFamily="50" charset="-128"/>
                </a:rPr>
                <a:t>約</a:t>
              </a:r>
              <a:r>
                <a:rPr lang="en-US" altLang="ja-JP" sz="4000" dirty="0">
                  <a:latin typeface="HGP創英角ｺﾞｼｯｸUB" panose="020B0900000000000000" pitchFamily="50" charset="-128"/>
                  <a:ea typeface="HGP創英角ｺﾞｼｯｸUB" panose="020B0900000000000000" pitchFamily="50" charset="-128"/>
                </a:rPr>
                <a:t>300</a:t>
              </a:r>
              <a:r>
                <a:rPr lang="ja-JP" altLang="en-US" sz="4000" dirty="0" smtClean="0">
                  <a:latin typeface="HGP創英角ｺﾞｼｯｸUB" panose="020B0900000000000000" pitchFamily="50" charset="-128"/>
                  <a:ea typeface="HGP創英角ｺﾞｼｯｸUB" panose="020B0900000000000000" pitchFamily="50" charset="-128"/>
                </a:rPr>
                <a:t>リットル</a:t>
              </a:r>
              <a:endParaRPr kumimoji="1" lang="ja-JP" altLang="en-US" sz="4000" dirty="0">
                <a:latin typeface="HGP創英角ｺﾞｼｯｸUB" panose="020B0900000000000000" pitchFamily="50" charset="-128"/>
                <a:ea typeface="HGP創英角ｺﾞｼｯｸUB" panose="020B0900000000000000" pitchFamily="50" charset="-128"/>
              </a:endParaRPr>
            </a:p>
          </p:txBody>
        </p:sp>
      </p:grpSp>
      <p:cxnSp>
        <p:nvCxnSpPr>
          <p:cNvPr id="11" name="直線コネクタ 10"/>
          <p:cNvCxnSpPr/>
          <p:nvPr/>
        </p:nvCxnSpPr>
        <p:spPr>
          <a:xfrm>
            <a:off x="1349829" y="539462"/>
            <a:ext cx="855617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29749" y="219796"/>
            <a:ext cx="1008609" cy="584775"/>
          </a:xfrm>
          <a:prstGeom prst="rect">
            <a:avLst/>
          </a:prstGeom>
          <a:noFill/>
        </p:spPr>
        <p:txBody>
          <a:bodyPr wrap="none">
            <a:spAutoFit/>
          </a:bodyPr>
          <a:lstStyle/>
          <a:p>
            <a:r>
              <a:rPr lang="ja-JP" altLang="en-US" sz="3200" b="1" dirty="0" smtClean="0">
                <a:solidFill>
                  <a:srgbClr val="00B0F0"/>
                </a:solidFill>
                <a:latin typeface="+mn-ea"/>
              </a:rPr>
              <a:t>解答</a:t>
            </a:r>
            <a:endParaRPr lang="ja-JP" altLang="en-US" sz="3200" b="1" dirty="0">
              <a:solidFill>
                <a:srgbClr val="00B0F0"/>
              </a:solidFill>
              <a:latin typeface="+mn-ea"/>
            </a:endParaRPr>
          </a:p>
        </p:txBody>
      </p:sp>
      <p:pic>
        <p:nvPicPr>
          <p:cNvPr id="8194" name="Picture 2" descr="D:\水の日-potan\work-space\illust-素材\chara01.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235854" y="4195554"/>
            <a:ext cx="2502581" cy="241828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蛇口.png"/>
          <p:cNvPicPr>
            <a:picLocks noChangeAspect="1"/>
          </p:cNvPicPr>
          <p:nvPr/>
        </p:nvPicPr>
        <p:blipFill rotWithShape="1">
          <a:blip r:embed="rId4">
            <a:extLst>
              <a:ext uri="{28A0092B-C50C-407E-A947-70E740481C1C}">
                <a14:useLocalDpi xmlns:a14="http://schemas.microsoft.com/office/drawing/2010/main" val="0"/>
              </a:ext>
            </a:extLst>
          </a:blip>
          <a:srcRect l="64814" t="9094" r="8072" b="35550"/>
          <a:stretch/>
        </p:blipFill>
        <p:spPr>
          <a:xfrm flipH="1">
            <a:off x="230931" y="3021273"/>
            <a:ext cx="2521003" cy="3637073"/>
          </a:xfrm>
          <a:prstGeom prst="rect">
            <a:avLst/>
          </a:prstGeom>
        </p:spPr>
      </p:pic>
    </p:spTree>
    <p:extLst>
      <p:ext uri="{BB962C8B-B14F-4D97-AF65-F5344CB8AC3E}">
        <p14:creationId xmlns:p14="http://schemas.microsoft.com/office/powerpoint/2010/main" val="25827618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まちがよごれた水でいっぱいにならないように、家で使った水は、管をとおって地下のトンネル（下水道管）にはこばれる。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油やゴミを流すと、下水道管がよごれたりつまったりしてしまう。</a:t>
            </a:r>
          </a:p>
        </p:txBody>
      </p:sp>
      <p:sp>
        <p:nvSpPr>
          <p:cNvPr id="16" name="正方形/長方形 15"/>
          <p:cNvSpPr/>
          <p:nvPr/>
        </p:nvSpPr>
        <p:spPr>
          <a:xfrm>
            <a:off x="72815" y="108205"/>
            <a:ext cx="2675732" cy="307777"/>
          </a:xfrm>
          <a:prstGeom prst="rect">
            <a:avLst/>
          </a:prstGeom>
        </p:spPr>
        <p:txBody>
          <a:bodyPr wrap="none">
            <a:spAutoFit/>
          </a:bodyPr>
          <a:lstStyle/>
          <a:p>
            <a:r>
              <a:rPr lang="ja-JP" altLang="en-US" sz="1400" b="1" dirty="0">
                <a:solidFill>
                  <a:srgbClr val="00B0F0"/>
                </a:solidFill>
              </a:rPr>
              <a:t>エピソード４</a:t>
            </a:r>
            <a:r>
              <a:rPr lang="en-US" altLang="ja-JP" sz="1400" b="1" dirty="0">
                <a:solidFill>
                  <a:srgbClr val="00B0F0"/>
                </a:solidFill>
              </a:rPr>
              <a:t>: </a:t>
            </a:r>
            <a:r>
              <a:rPr lang="ja-JP" altLang="en-US" sz="1400" b="1" dirty="0">
                <a:solidFill>
                  <a:srgbClr val="00B0F0"/>
                </a:solidFill>
              </a:rPr>
              <a:t>使った水はどこへ？</a:t>
            </a:r>
          </a:p>
        </p:txBody>
      </p:sp>
      <p:sp>
        <p:nvSpPr>
          <p:cNvPr id="17" name="正方形/長方形 16"/>
          <p:cNvSpPr/>
          <p:nvPr/>
        </p:nvSpPr>
        <p:spPr>
          <a:xfrm>
            <a:off x="1" y="277852"/>
            <a:ext cx="3182281"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）下水道に入る！</a:t>
            </a:r>
          </a:p>
        </p:txBody>
      </p:sp>
      <p:cxnSp>
        <p:nvCxnSpPr>
          <p:cNvPr id="13" name="直線コネクタ 12"/>
          <p:cNvCxnSpPr>
            <a:stCxn id="17" idx="3"/>
          </p:cNvCxnSpPr>
          <p:nvPr/>
        </p:nvCxnSpPr>
        <p:spPr>
          <a:xfrm>
            <a:off x="3182282" y="539462"/>
            <a:ext cx="6723718"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4-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82" y="1016463"/>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68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p:cNvCxnSpPr>
            <a:stCxn id="15" idx="3"/>
          </p:cNvCxnSpPr>
          <p:nvPr/>
        </p:nvCxnSpPr>
        <p:spPr>
          <a:xfrm>
            <a:off x="2156761" y="539462"/>
            <a:ext cx="7749239"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 y="277852"/>
            <a:ext cx="2156760" cy="523220"/>
          </a:xfrm>
          <a:prstGeom prst="rect">
            <a:avLst/>
          </a:prstGeom>
          <a:noFill/>
        </p:spPr>
        <p:txBody>
          <a:bodyPr wrap="none">
            <a:spAutoFit/>
          </a:bodyPr>
          <a:lstStyle/>
          <a:p>
            <a:r>
              <a:rPr lang="en-US" altLang="ja-JP" sz="2800" b="1" dirty="0">
                <a:solidFill>
                  <a:srgbClr val="00B0F0"/>
                </a:solidFill>
                <a:latin typeface="+mn-ea"/>
              </a:rPr>
              <a:t> </a:t>
            </a:r>
            <a:r>
              <a:rPr lang="ja-JP" altLang="en-US" sz="2800" b="1" dirty="0" smtClean="0">
                <a:solidFill>
                  <a:srgbClr val="00B0F0"/>
                </a:solidFill>
                <a:latin typeface="+mn-ea"/>
              </a:rPr>
              <a:t>はじめに（</a:t>
            </a:r>
            <a:r>
              <a:rPr lang="en-US" altLang="ja-JP" sz="2800" b="1" dirty="0" smtClean="0">
                <a:solidFill>
                  <a:srgbClr val="00B0F0"/>
                </a:solidFill>
                <a:latin typeface="+mn-ea"/>
              </a:rPr>
              <a:t>1</a:t>
            </a:r>
            <a:r>
              <a:rPr lang="ja-JP" altLang="en-US" sz="2800" b="1" dirty="0" smtClean="0">
                <a:solidFill>
                  <a:srgbClr val="00B0F0"/>
                </a:solidFill>
                <a:latin typeface="+mn-ea"/>
              </a:rPr>
              <a:t>）</a:t>
            </a:r>
            <a:endParaRPr lang="ja-JP" altLang="en-US" sz="2800" b="1" dirty="0">
              <a:solidFill>
                <a:srgbClr val="00B0F0"/>
              </a:solidFill>
              <a:latin typeface="+mn-ea"/>
            </a:endParaRPr>
          </a:p>
        </p:txBody>
      </p:sp>
      <p:sp>
        <p:nvSpPr>
          <p:cNvPr id="16" name="正方形/長方形 15"/>
          <p:cNvSpPr/>
          <p:nvPr/>
        </p:nvSpPr>
        <p:spPr>
          <a:xfrm>
            <a:off x="72815" y="108205"/>
            <a:ext cx="1428596" cy="307777"/>
          </a:xfrm>
          <a:prstGeom prst="rect">
            <a:avLst/>
          </a:prstGeom>
        </p:spPr>
        <p:txBody>
          <a:bodyPr wrap="none">
            <a:spAutoFit/>
          </a:bodyPr>
          <a:lstStyle/>
          <a:p>
            <a:r>
              <a:rPr lang="ja-JP" altLang="en-US" sz="1400" b="1" dirty="0" smtClean="0">
                <a:solidFill>
                  <a:srgbClr val="00B0F0"/>
                </a:solidFill>
              </a:rPr>
              <a:t>雨雲当番ポタン</a:t>
            </a:r>
            <a:endParaRPr lang="ja-JP" altLang="en-US" sz="1400" b="1" dirty="0">
              <a:solidFill>
                <a:srgbClr val="00B0F0"/>
              </a:solidFill>
            </a:endParaRPr>
          </a:p>
        </p:txBody>
      </p:sp>
      <p:sp>
        <p:nvSpPr>
          <p:cNvPr id="9" name="正方形/長方形 8"/>
          <p:cNvSpPr/>
          <p:nvPr/>
        </p:nvSpPr>
        <p:spPr>
          <a:xfrm>
            <a:off x="378214" y="1016000"/>
            <a:ext cx="9080500" cy="1638300"/>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ポタンは雨雲のかけらを集める「雨雲当番」です。</a:t>
            </a:r>
          </a:p>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ある日、水の妖精さんとはぐれてしまったポタンは、雲のかけらが集められず困ってしまいました。</a:t>
            </a:r>
          </a:p>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陽太と結衣は小学</a:t>
            </a:r>
            <a:r>
              <a:rPr lang="en-US" altLang="ja-JP" sz="1700" dirty="0">
                <a:solidFill>
                  <a:srgbClr val="333333"/>
                </a:solidFill>
                <a:latin typeface="HGP創英角ｺﾞｼｯｸUB" panose="020B0900000000000000" pitchFamily="50" charset="-128"/>
                <a:ea typeface="HGP創英角ｺﾞｼｯｸUB" panose="020B0900000000000000" pitchFamily="50" charset="-128"/>
              </a:rPr>
              <a:t>4</a:t>
            </a: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年生。最近、雨が降っていないことに、ふと気がつきます。</a:t>
            </a:r>
          </a:p>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そんな</a:t>
            </a:r>
            <a:r>
              <a:rPr lang="en-US" altLang="ja-JP" sz="1700" dirty="0">
                <a:solidFill>
                  <a:srgbClr val="333333"/>
                </a:solidFill>
                <a:latin typeface="HGP創英角ｺﾞｼｯｸUB" panose="020B0900000000000000" pitchFamily="50" charset="-128"/>
                <a:ea typeface="HGP創英角ｺﾞｼｯｸUB" panose="020B0900000000000000" pitchFamily="50" charset="-128"/>
              </a:rPr>
              <a:t>3</a:t>
            </a: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人が出会い、雲のかけらを探すため、一緒に水の世界を旅するお話です。</a:t>
            </a:r>
          </a:p>
          <a:p>
            <a:pPr marL="88900">
              <a:spcAft>
                <a:spcPts val="200"/>
              </a:spcAft>
              <a:buClr>
                <a:srgbClr val="00B0F0"/>
              </a:buClr>
              <a:buSzPct val="100000"/>
            </a:pPr>
            <a:r>
              <a:rPr lang="en-US" altLang="ja-JP" sz="1400" dirty="0">
                <a:solidFill>
                  <a:srgbClr val="333333"/>
                </a:solidFill>
                <a:latin typeface="HGP創英角ｺﾞｼｯｸUB" panose="020B0900000000000000" pitchFamily="50" charset="-128"/>
                <a:ea typeface="HGP創英角ｺﾞｼｯｸUB" panose="020B0900000000000000" pitchFamily="50" charset="-128"/>
              </a:rPr>
              <a:t>※</a:t>
            </a:r>
            <a:r>
              <a:rPr lang="ja-JP" altLang="en-US" sz="1400" dirty="0">
                <a:solidFill>
                  <a:srgbClr val="333333"/>
                </a:solidFill>
                <a:latin typeface="HGP創英角ｺﾞｼｯｸUB" panose="020B0900000000000000" pitchFamily="50" charset="-128"/>
                <a:ea typeface="HGP創英角ｺﾞｼｯｸUB" panose="020B0900000000000000" pitchFamily="50" charset="-128"/>
              </a:rPr>
              <a:t>各エピソード（</a:t>
            </a:r>
            <a:r>
              <a:rPr lang="en-US" altLang="ja-JP" sz="1400"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sz="1400" dirty="0">
                <a:solidFill>
                  <a:srgbClr val="333333"/>
                </a:solidFill>
                <a:latin typeface="HGP創英角ｺﾞｼｯｸUB" panose="020B0900000000000000" pitchFamily="50" charset="-128"/>
                <a:ea typeface="HGP創英角ｺﾞｼｯｸUB" panose="020B0900000000000000" pitchFamily="50" charset="-128"/>
              </a:rPr>
              <a:t>～</a:t>
            </a:r>
            <a:r>
              <a:rPr lang="en-US" altLang="ja-JP" sz="1400" dirty="0">
                <a:solidFill>
                  <a:srgbClr val="333333"/>
                </a:solidFill>
                <a:latin typeface="HGP創英角ｺﾞｼｯｸUB" panose="020B0900000000000000" pitchFamily="50" charset="-128"/>
                <a:ea typeface="HGP創英角ｺﾞｼｯｸUB" panose="020B0900000000000000" pitchFamily="50" charset="-128"/>
              </a:rPr>
              <a:t>5</a:t>
            </a:r>
            <a:r>
              <a:rPr lang="ja-JP" altLang="en-US" sz="1400" dirty="0">
                <a:solidFill>
                  <a:srgbClr val="333333"/>
                </a:solidFill>
                <a:latin typeface="HGP創英角ｺﾞｼｯｸUB" panose="020B0900000000000000" pitchFamily="50" charset="-128"/>
                <a:ea typeface="HGP創英角ｺﾞｼｯｸUB" panose="020B0900000000000000" pitchFamily="50" charset="-128"/>
              </a:rPr>
              <a:t>）の終わりには、クイズがあるのでチャレンジしてくださいね。</a:t>
            </a:r>
          </a:p>
        </p:txBody>
      </p:sp>
      <p:pic>
        <p:nvPicPr>
          <p:cNvPr id="11" name="Picture 2" descr="D:\水の日-potan\mizu_html_20150325\contents\img\contents_titl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78213" y="2654300"/>
            <a:ext cx="9080500"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62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下水道管ではこばれた水は、下水処理場（げすいしょりじょう）できれいな水に生まれ変わる。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水をきれいにするために、たくさんの電気を使う</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生まれ変わってきれいになった水は、また川にもどる。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2675732" cy="307777"/>
          </a:xfrm>
          <a:prstGeom prst="rect">
            <a:avLst/>
          </a:prstGeom>
        </p:spPr>
        <p:txBody>
          <a:bodyPr wrap="none">
            <a:spAutoFit/>
          </a:bodyPr>
          <a:lstStyle/>
          <a:p>
            <a:r>
              <a:rPr lang="ja-JP" altLang="en-US" sz="1400" b="1" dirty="0">
                <a:solidFill>
                  <a:srgbClr val="00B0F0"/>
                </a:solidFill>
              </a:rPr>
              <a:t>エピソード４</a:t>
            </a:r>
            <a:r>
              <a:rPr lang="en-US" altLang="ja-JP" sz="1400" b="1" dirty="0">
                <a:solidFill>
                  <a:srgbClr val="00B0F0"/>
                </a:solidFill>
              </a:rPr>
              <a:t>: </a:t>
            </a:r>
            <a:r>
              <a:rPr lang="ja-JP" altLang="en-US" sz="1400" b="1" dirty="0">
                <a:solidFill>
                  <a:srgbClr val="00B0F0"/>
                </a:solidFill>
              </a:rPr>
              <a:t>使った水はどこへ？</a:t>
            </a:r>
          </a:p>
        </p:txBody>
      </p:sp>
      <p:sp>
        <p:nvSpPr>
          <p:cNvPr id="17" name="正方形/長方形 16"/>
          <p:cNvSpPr/>
          <p:nvPr/>
        </p:nvSpPr>
        <p:spPr>
          <a:xfrm>
            <a:off x="1" y="277852"/>
            <a:ext cx="3182281"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）生まれ変わる水</a:t>
            </a:r>
          </a:p>
        </p:txBody>
      </p:sp>
      <p:cxnSp>
        <p:nvCxnSpPr>
          <p:cNvPr id="13" name="直線コネクタ 12"/>
          <p:cNvCxnSpPr>
            <a:stCxn id="17" idx="3"/>
          </p:cNvCxnSpPr>
          <p:nvPr/>
        </p:nvCxnSpPr>
        <p:spPr>
          <a:xfrm>
            <a:off x="3182282" y="539462"/>
            <a:ext cx="6723718"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4-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82"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935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下水処理場がないところでは、家や集落に浄化そうというタンクを置いて、水をきれいにすることがある。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よごれた水をきれいにしないと、川や湖がよごれる。昔は生き物がくらせない川もあった。</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2675732" cy="307777"/>
          </a:xfrm>
          <a:prstGeom prst="rect">
            <a:avLst/>
          </a:prstGeom>
        </p:spPr>
        <p:txBody>
          <a:bodyPr wrap="none">
            <a:spAutoFit/>
          </a:bodyPr>
          <a:lstStyle/>
          <a:p>
            <a:r>
              <a:rPr lang="ja-JP" altLang="en-US" sz="1400" b="1" dirty="0">
                <a:solidFill>
                  <a:srgbClr val="00B0F0"/>
                </a:solidFill>
              </a:rPr>
              <a:t>エピソード４</a:t>
            </a:r>
            <a:r>
              <a:rPr lang="en-US" altLang="ja-JP" sz="1400" b="1" dirty="0">
                <a:solidFill>
                  <a:srgbClr val="00B0F0"/>
                </a:solidFill>
              </a:rPr>
              <a:t>: </a:t>
            </a:r>
            <a:r>
              <a:rPr lang="ja-JP" altLang="en-US" sz="1400" b="1" dirty="0">
                <a:solidFill>
                  <a:srgbClr val="00B0F0"/>
                </a:solidFill>
              </a:rPr>
              <a:t>使った水はどこへ？</a:t>
            </a:r>
          </a:p>
        </p:txBody>
      </p:sp>
      <p:sp>
        <p:nvSpPr>
          <p:cNvPr id="17" name="正方形/長方形 16"/>
          <p:cNvSpPr/>
          <p:nvPr/>
        </p:nvSpPr>
        <p:spPr>
          <a:xfrm>
            <a:off x="1" y="277852"/>
            <a:ext cx="4751622"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3</a:t>
            </a:r>
            <a:r>
              <a:rPr lang="ja-JP" altLang="en-US" sz="2800" b="1" dirty="0">
                <a:solidFill>
                  <a:srgbClr val="00B0F0"/>
                </a:solidFill>
                <a:latin typeface="+mn-ea"/>
              </a:rPr>
              <a:t>）下水道がないところでは？</a:t>
            </a:r>
          </a:p>
        </p:txBody>
      </p:sp>
      <p:cxnSp>
        <p:nvCxnSpPr>
          <p:cNvPr id="13" name="直線コネクタ 12"/>
          <p:cNvCxnSpPr>
            <a:stCxn id="17" idx="3"/>
          </p:cNvCxnSpPr>
          <p:nvPr/>
        </p:nvCxnSpPr>
        <p:spPr>
          <a:xfrm>
            <a:off x="4751623" y="539462"/>
            <a:ext cx="5154377"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4-S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90" y="1040075"/>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99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日本にある下水道管をつなぎあわせると、どれくらいの長さになると思う？</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a:spcAft>
                <a:spcPts val="600"/>
              </a:spcAft>
              <a:buSzPct val="8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　</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a:t>
            </a:r>
            <a:r>
              <a:rPr lang="zh-TW" altLang="en-US" dirty="0" smtClean="0">
                <a:solidFill>
                  <a:srgbClr val="333333"/>
                </a:solidFill>
                <a:latin typeface="HGP創英角ｺﾞｼｯｸUB" panose="020B0900000000000000" pitchFamily="50" charset="-128"/>
                <a:ea typeface="HGP創英角ｺﾞｼｯｸUB" panose="020B0900000000000000" pitchFamily="50" charset="-128"/>
              </a:rPr>
              <a:t>①</a:t>
            </a:r>
            <a:r>
              <a:rPr lang="zh-TW" altLang="en-US"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zh-TW" dirty="0" smtClean="0">
                <a:solidFill>
                  <a:srgbClr val="333333"/>
                </a:solidFill>
                <a:latin typeface="HGP創英角ｺﾞｼｯｸUB" panose="020B0900000000000000" pitchFamily="50" charset="-128"/>
                <a:ea typeface="HGP創英角ｺﾞｼｯｸUB" panose="020B0900000000000000" pitchFamily="50" charset="-128"/>
              </a:rPr>
              <a:t>4500km</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a:t>
            </a:r>
            <a:r>
              <a:rPr lang="en-US" altLang="zh-TW" dirty="0" smtClean="0">
                <a:solidFill>
                  <a:srgbClr val="333333"/>
                </a:solidFill>
                <a:latin typeface="HGP創英角ｺﾞｼｯｸUB" panose="020B0900000000000000" pitchFamily="50" charset="-128"/>
                <a:ea typeface="HGP創英角ｺﾞｼｯｸUB" panose="020B0900000000000000" pitchFamily="50" charset="-128"/>
              </a:rPr>
              <a:t>②</a:t>
            </a:r>
            <a:r>
              <a:rPr lang="zh-TW" altLang="en-US"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zh-TW" dirty="0">
                <a:solidFill>
                  <a:srgbClr val="333333"/>
                </a:solidFill>
                <a:latin typeface="HGP創英角ｺﾞｼｯｸUB" panose="020B0900000000000000" pitchFamily="50" charset="-128"/>
                <a:ea typeface="HGP創英角ｺﾞｼｯｸUB" panose="020B0900000000000000" pitchFamily="50" charset="-128"/>
              </a:rPr>
              <a:t>4.5</a:t>
            </a:r>
            <a:r>
              <a:rPr lang="zh-TW" altLang="en-US" dirty="0">
                <a:solidFill>
                  <a:srgbClr val="333333"/>
                </a:solidFill>
                <a:latin typeface="HGP創英角ｺﾞｼｯｸUB" panose="020B0900000000000000" pitchFamily="50" charset="-128"/>
                <a:ea typeface="HGP創英角ｺﾞｼｯｸUB" panose="020B0900000000000000" pitchFamily="50" charset="-128"/>
              </a:rPr>
              <a:t>万</a:t>
            </a:r>
            <a:r>
              <a:rPr lang="en-US" altLang="zh-TW" dirty="0" smtClean="0">
                <a:solidFill>
                  <a:srgbClr val="333333"/>
                </a:solidFill>
                <a:latin typeface="HGP創英角ｺﾞｼｯｸUB" panose="020B0900000000000000" pitchFamily="50" charset="-128"/>
                <a:ea typeface="HGP創英角ｺﾞｼｯｸUB" panose="020B0900000000000000" pitchFamily="50" charset="-128"/>
              </a:rPr>
              <a:t>km</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a:t>
            </a:r>
            <a:r>
              <a:rPr lang="en-US" altLang="zh-TW" dirty="0" smtClean="0">
                <a:solidFill>
                  <a:srgbClr val="333333"/>
                </a:solidFill>
                <a:latin typeface="HGP創英角ｺﾞｼｯｸUB" panose="020B0900000000000000" pitchFamily="50" charset="-128"/>
                <a:ea typeface="HGP創英角ｺﾞｼｯｸUB" panose="020B0900000000000000" pitchFamily="50" charset="-128"/>
              </a:rPr>
              <a:t>③</a:t>
            </a:r>
            <a:r>
              <a:rPr lang="zh-TW" altLang="en-US"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zh-TW" dirty="0">
                <a:solidFill>
                  <a:srgbClr val="333333"/>
                </a:solidFill>
                <a:latin typeface="HGP創英角ｺﾞｼｯｸUB" panose="020B0900000000000000" pitchFamily="50" charset="-128"/>
                <a:ea typeface="HGP創英角ｺﾞｼｯｸUB" panose="020B0900000000000000" pitchFamily="50" charset="-128"/>
              </a:rPr>
              <a:t>45</a:t>
            </a:r>
            <a:r>
              <a:rPr lang="zh-TW" altLang="en-US" dirty="0">
                <a:solidFill>
                  <a:srgbClr val="333333"/>
                </a:solidFill>
                <a:latin typeface="HGP創英角ｺﾞｼｯｸUB" panose="020B0900000000000000" pitchFamily="50" charset="-128"/>
                <a:ea typeface="HGP創英角ｺﾞｼｯｸUB" panose="020B0900000000000000" pitchFamily="50" charset="-128"/>
              </a:rPr>
              <a:t>万</a:t>
            </a:r>
            <a:r>
              <a:rPr lang="en-US" altLang="zh-TW" dirty="0">
                <a:solidFill>
                  <a:srgbClr val="333333"/>
                </a:solidFill>
                <a:latin typeface="HGP創英角ｺﾞｼｯｸUB" panose="020B0900000000000000" pitchFamily="50" charset="-128"/>
                <a:ea typeface="HGP創英角ｺﾞｼｯｸUB" panose="020B0900000000000000" pitchFamily="50" charset="-128"/>
              </a:rPr>
              <a:t>km</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2675732" cy="307777"/>
          </a:xfrm>
          <a:prstGeom prst="rect">
            <a:avLst/>
          </a:prstGeom>
        </p:spPr>
        <p:txBody>
          <a:bodyPr wrap="none">
            <a:spAutoFit/>
          </a:bodyPr>
          <a:lstStyle/>
          <a:p>
            <a:r>
              <a:rPr lang="ja-JP" altLang="en-US" sz="1400" b="1" dirty="0">
                <a:solidFill>
                  <a:srgbClr val="00B0F0"/>
                </a:solidFill>
              </a:rPr>
              <a:t>エピソード４</a:t>
            </a:r>
            <a:r>
              <a:rPr lang="en-US" altLang="ja-JP" sz="1400" b="1" dirty="0">
                <a:solidFill>
                  <a:srgbClr val="00B0F0"/>
                </a:solidFill>
              </a:rPr>
              <a:t>: </a:t>
            </a:r>
            <a:r>
              <a:rPr lang="ja-JP" altLang="en-US" sz="1400" b="1" dirty="0">
                <a:solidFill>
                  <a:srgbClr val="00B0F0"/>
                </a:solidFill>
              </a:rPr>
              <a:t>使った水はどこへ？</a:t>
            </a:r>
          </a:p>
        </p:txBody>
      </p:sp>
      <p:sp>
        <p:nvSpPr>
          <p:cNvPr id="17" name="正方形/長方形 16"/>
          <p:cNvSpPr/>
          <p:nvPr/>
        </p:nvSpPr>
        <p:spPr>
          <a:xfrm>
            <a:off x="1" y="277852"/>
            <a:ext cx="2574744" cy="523220"/>
          </a:xfrm>
          <a:prstGeom prst="rect">
            <a:avLst/>
          </a:prstGeom>
        </p:spPr>
        <p:txBody>
          <a:bodyPr wrap="none">
            <a:spAutoFit/>
          </a:bodyPr>
          <a:lstStyle/>
          <a:p>
            <a:r>
              <a:rPr lang="ja-JP" altLang="en-US" sz="2800" b="1" dirty="0" smtClean="0">
                <a:solidFill>
                  <a:srgbClr val="00B0F0"/>
                </a:solidFill>
                <a:latin typeface="+mn-ea"/>
              </a:rPr>
              <a:t> </a:t>
            </a:r>
            <a:r>
              <a:rPr lang="ja-JP" altLang="en-US" sz="2800" b="1" dirty="0" err="1" smtClean="0">
                <a:solidFill>
                  <a:srgbClr val="00B0F0"/>
                </a:solidFill>
                <a:latin typeface="+mn-ea"/>
              </a:rPr>
              <a:t>しれん</a:t>
            </a:r>
            <a:r>
              <a:rPr lang="ja-JP" altLang="en-US" sz="2800" b="1" dirty="0" err="1">
                <a:solidFill>
                  <a:srgbClr val="00B0F0"/>
                </a:solidFill>
                <a:latin typeface="+mn-ea"/>
              </a:rPr>
              <a:t>の</a:t>
            </a:r>
            <a:r>
              <a:rPr lang="ja-JP" altLang="en-US" sz="2800" b="1" dirty="0">
                <a:solidFill>
                  <a:srgbClr val="00B0F0"/>
                </a:solidFill>
                <a:latin typeface="+mn-ea"/>
              </a:rPr>
              <a:t>クイズ</a:t>
            </a:r>
          </a:p>
        </p:txBody>
      </p:sp>
      <p:cxnSp>
        <p:nvCxnSpPr>
          <p:cNvPr id="13" name="直線コネクタ 12"/>
          <p:cNvCxnSpPr>
            <a:stCxn id="17" idx="3"/>
          </p:cNvCxnSpPr>
          <p:nvPr/>
        </p:nvCxnSpPr>
        <p:spPr>
          <a:xfrm>
            <a:off x="2574745" y="539462"/>
            <a:ext cx="7331255"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4-S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82" y="1016463"/>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832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4052" y="3321276"/>
            <a:ext cx="8519497" cy="2946174"/>
          </a:xfrm>
          <a:prstGeom prst="rect">
            <a:avLst/>
          </a:prstGeom>
          <a:solidFill>
            <a:srgbClr val="9FE6FF"/>
          </a:solidFill>
        </p:spPr>
        <p:txBody>
          <a:bodyPr wrap="square" rtlCol="0">
            <a:noAutofit/>
          </a:bodyPr>
          <a:lstStyle/>
          <a:p>
            <a:pPr marL="285750" indent="-196850">
              <a:spcAft>
                <a:spcPts val="200"/>
              </a:spcAft>
              <a:buClr>
                <a:srgbClr val="00B0F0"/>
              </a:buClr>
              <a:buSzPct val="100000"/>
              <a:buFont typeface="Wingdings" panose="05000000000000000000" pitchFamily="2" charset="2"/>
              <a:buChar char="l"/>
            </a:pP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なん</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と約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45</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万</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km</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これは地球</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周分の長さになるんだ。</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こんなに長い管やトンネルが地下にうまっているから、</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
            </a:r>
            <a:br>
              <a:rPr lang="en-US" altLang="ja-JP"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手入れやこうかんも大変なんだよ。</a:t>
            </a:r>
          </a:p>
        </p:txBody>
      </p:sp>
      <p:grpSp>
        <p:nvGrpSpPr>
          <p:cNvPr id="2" name="グループ化 1"/>
          <p:cNvGrpSpPr/>
          <p:nvPr/>
        </p:nvGrpSpPr>
        <p:grpSpPr>
          <a:xfrm>
            <a:off x="3309515" y="1943906"/>
            <a:ext cx="3228653" cy="734070"/>
            <a:chOff x="2936875" y="1873653"/>
            <a:chExt cx="3228653" cy="734070"/>
          </a:xfrm>
        </p:grpSpPr>
        <p:sp>
          <p:nvSpPr>
            <p:cNvPr id="7" name="円/楕円 6"/>
            <p:cNvSpPr/>
            <p:nvPr/>
          </p:nvSpPr>
          <p:spPr>
            <a:xfrm>
              <a:off x="2936875" y="1873653"/>
              <a:ext cx="734070" cy="7340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4400" dirty="0" smtClean="0"/>
                <a:t>3</a:t>
              </a:r>
              <a:endParaRPr kumimoji="1" lang="ja-JP" altLang="en-US" sz="4400" dirty="0"/>
            </a:p>
          </p:txBody>
        </p:sp>
        <p:sp>
          <p:nvSpPr>
            <p:cNvPr id="9" name="テキスト ボックス 8"/>
            <p:cNvSpPr txBox="1"/>
            <p:nvPr/>
          </p:nvSpPr>
          <p:spPr>
            <a:xfrm>
              <a:off x="3682156" y="1873653"/>
              <a:ext cx="2483372" cy="707886"/>
            </a:xfrm>
            <a:prstGeom prst="rect">
              <a:avLst/>
            </a:prstGeom>
            <a:noFill/>
          </p:spPr>
          <p:txBody>
            <a:bodyPr wrap="none" rtlCol="0">
              <a:spAutoFit/>
            </a:bodyPr>
            <a:lstStyle/>
            <a:p>
              <a:pPr>
                <a:spcAft>
                  <a:spcPts val="600"/>
                </a:spcAft>
                <a:buSzPct val="80000"/>
              </a:pPr>
              <a:r>
                <a:rPr lang="zh-TW" altLang="en-US" sz="4000" dirty="0">
                  <a:solidFill>
                    <a:srgbClr val="333333"/>
                  </a:solidFill>
                  <a:latin typeface="HGP創英角ｺﾞｼｯｸUB" panose="020B0900000000000000" pitchFamily="50" charset="-128"/>
                  <a:ea typeface="HGP創英角ｺﾞｼｯｸUB" panose="020B0900000000000000" pitchFamily="50" charset="-128"/>
                </a:rPr>
                <a:t>約</a:t>
              </a:r>
              <a:r>
                <a:rPr lang="en-US" altLang="zh-TW" sz="4000" dirty="0">
                  <a:solidFill>
                    <a:srgbClr val="333333"/>
                  </a:solidFill>
                  <a:latin typeface="HGP創英角ｺﾞｼｯｸUB" panose="020B0900000000000000" pitchFamily="50" charset="-128"/>
                  <a:ea typeface="HGP創英角ｺﾞｼｯｸUB" panose="020B0900000000000000" pitchFamily="50" charset="-128"/>
                </a:rPr>
                <a:t>45</a:t>
              </a:r>
              <a:r>
                <a:rPr lang="zh-TW" altLang="en-US" sz="4000" dirty="0">
                  <a:solidFill>
                    <a:srgbClr val="333333"/>
                  </a:solidFill>
                  <a:latin typeface="HGP創英角ｺﾞｼｯｸUB" panose="020B0900000000000000" pitchFamily="50" charset="-128"/>
                  <a:ea typeface="HGP創英角ｺﾞｼｯｸUB" panose="020B0900000000000000" pitchFamily="50" charset="-128"/>
                </a:rPr>
                <a:t>万</a:t>
              </a:r>
              <a:r>
                <a:rPr lang="en-US" altLang="zh-TW" sz="4000" dirty="0">
                  <a:solidFill>
                    <a:srgbClr val="333333"/>
                  </a:solidFill>
                  <a:latin typeface="HGP創英角ｺﾞｼｯｸUB" panose="020B0900000000000000" pitchFamily="50" charset="-128"/>
                  <a:ea typeface="HGP創英角ｺﾞｼｯｸUB" panose="020B0900000000000000" pitchFamily="50" charset="-128"/>
                </a:rPr>
                <a:t>km</a:t>
              </a:r>
              <a:endParaRPr lang="en-US" altLang="ja-JP" sz="4000" dirty="0">
                <a:solidFill>
                  <a:srgbClr val="333333"/>
                </a:solidFill>
                <a:latin typeface="HGP創英角ｺﾞｼｯｸUB" panose="020B0900000000000000" pitchFamily="50" charset="-128"/>
                <a:ea typeface="HGP創英角ｺﾞｼｯｸUB" panose="020B0900000000000000" pitchFamily="50" charset="-128"/>
              </a:endParaRPr>
            </a:p>
          </p:txBody>
        </p:sp>
      </p:grpSp>
      <p:cxnSp>
        <p:nvCxnSpPr>
          <p:cNvPr id="11" name="直線コネクタ 10"/>
          <p:cNvCxnSpPr/>
          <p:nvPr/>
        </p:nvCxnSpPr>
        <p:spPr>
          <a:xfrm>
            <a:off x="1349829" y="539462"/>
            <a:ext cx="855617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29749" y="219796"/>
            <a:ext cx="1008609" cy="584775"/>
          </a:xfrm>
          <a:prstGeom prst="rect">
            <a:avLst/>
          </a:prstGeom>
          <a:noFill/>
        </p:spPr>
        <p:txBody>
          <a:bodyPr wrap="none">
            <a:spAutoFit/>
          </a:bodyPr>
          <a:lstStyle/>
          <a:p>
            <a:r>
              <a:rPr lang="ja-JP" altLang="en-US" sz="3200" b="1" dirty="0" smtClean="0">
                <a:solidFill>
                  <a:srgbClr val="00B0F0"/>
                </a:solidFill>
                <a:latin typeface="+mn-ea"/>
              </a:rPr>
              <a:t>解答</a:t>
            </a:r>
            <a:endParaRPr lang="ja-JP" altLang="en-US" sz="3200" b="1" dirty="0">
              <a:solidFill>
                <a:srgbClr val="00B0F0"/>
              </a:solidFill>
              <a:latin typeface="+mn-ea"/>
            </a:endParaRPr>
          </a:p>
        </p:txBody>
      </p:sp>
      <p:pic>
        <p:nvPicPr>
          <p:cNvPr id="9218" name="Picture 2" descr="D:\水の日-potan\work-space\illust-素材\chara01.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219949" y="4269784"/>
            <a:ext cx="2524415" cy="232151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つりがね.png"/>
          <p:cNvPicPr>
            <a:picLocks noChangeAspect="1"/>
          </p:cNvPicPr>
          <p:nvPr/>
        </p:nvPicPr>
        <p:blipFill rotWithShape="1">
          <a:blip r:embed="rId4" cstate="print">
            <a:extLst>
              <a:ext uri="{28A0092B-C50C-407E-A947-70E740481C1C}">
                <a14:useLocalDpi xmlns:a14="http://schemas.microsoft.com/office/drawing/2010/main"/>
              </a:ext>
            </a:extLst>
          </a:blip>
          <a:srcRect l="32432" t="16276" r="24737" b="16941"/>
          <a:stretch/>
        </p:blipFill>
        <p:spPr>
          <a:xfrm>
            <a:off x="404131" y="1135382"/>
            <a:ext cx="2287970" cy="2520936"/>
          </a:xfrm>
          <a:prstGeom prst="rect">
            <a:avLst/>
          </a:prstGeom>
        </p:spPr>
      </p:pic>
    </p:spTree>
    <p:extLst>
      <p:ext uri="{BB962C8B-B14F-4D97-AF65-F5344CB8AC3E}">
        <p14:creationId xmlns:p14="http://schemas.microsoft.com/office/powerpoint/2010/main" val="3994330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大きな川には浄水場と下水処理場がいくつもあって、川の水を取って使い、きれいにしてまた川にもどすのをくり返している</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たくさん</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の人たちが、同じ川の水を何回も使っている。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1821332" cy="307777"/>
          </a:xfrm>
          <a:prstGeom prst="rect">
            <a:avLst/>
          </a:prstGeom>
        </p:spPr>
        <p:txBody>
          <a:bodyPr wrap="none">
            <a:spAutoFit/>
          </a:bodyPr>
          <a:lstStyle/>
          <a:p>
            <a:r>
              <a:rPr lang="ja-JP" altLang="en-US" sz="1400" b="1" dirty="0">
                <a:solidFill>
                  <a:srgbClr val="00B0F0"/>
                </a:solidFill>
              </a:rPr>
              <a:t>エピソード５</a:t>
            </a:r>
            <a:r>
              <a:rPr lang="en-US" altLang="ja-JP" sz="1400" b="1" dirty="0">
                <a:solidFill>
                  <a:srgbClr val="00B0F0"/>
                </a:solidFill>
              </a:rPr>
              <a:t>: </a:t>
            </a:r>
            <a:r>
              <a:rPr lang="ja-JP" altLang="en-US" sz="1400" b="1" dirty="0">
                <a:solidFill>
                  <a:srgbClr val="00B0F0"/>
                </a:solidFill>
              </a:rPr>
              <a:t>めぐる水</a:t>
            </a:r>
          </a:p>
        </p:txBody>
      </p:sp>
      <p:sp>
        <p:nvSpPr>
          <p:cNvPr id="17" name="正方形/長方形 16"/>
          <p:cNvSpPr/>
          <p:nvPr/>
        </p:nvSpPr>
        <p:spPr>
          <a:xfrm>
            <a:off x="1" y="277852"/>
            <a:ext cx="3600666"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）くり返し使われる水</a:t>
            </a:r>
          </a:p>
        </p:txBody>
      </p:sp>
      <p:cxnSp>
        <p:nvCxnSpPr>
          <p:cNvPr id="13" name="直線コネクタ 12"/>
          <p:cNvCxnSpPr>
            <a:stCxn id="17" idx="3"/>
          </p:cNvCxnSpPr>
          <p:nvPr/>
        </p:nvCxnSpPr>
        <p:spPr>
          <a:xfrm>
            <a:off x="3600667" y="539462"/>
            <a:ext cx="6305333"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5-S0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997376"/>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38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昔から、世界にある水の量はほとんど変わっていない。それがぐるぐるめぐっている。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この川の水は、陽太くんと結衣さんのごせんぞさまが飲んだり使ったりした水かもしれない。</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1821332" cy="307777"/>
          </a:xfrm>
          <a:prstGeom prst="rect">
            <a:avLst/>
          </a:prstGeom>
        </p:spPr>
        <p:txBody>
          <a:bodyPr wrap="none">
            <a:spAutoFit/>
          </a:bodyPr>
          <a:lstStyle/>
          <a:p>
            <a:r>
              <a:rPr lang="ja-JP" altLang="en-US" sz="1400" b="1" dirty="0">
                <a:solidFill>
                  <a:srgbClr val="00B0F0"/>
                </a:solidFill>
              </a:rPr>
              <a:t>エピソード５</a:t>
            </a:r>
            <a:r>
              <a:rPr lang="en-US" altLang="ja-JP" sz="1400" b="1" dirty="0">
                <a:solidFill>
                  <a:srgbClr val="00B0F0"/>
                </a:solidFill>
              </a:rPr>
              <a:t>: </a:t>
            </a:r>
            <a:r>
              <a:rPr lang="ja-JP" altLang="en-US" sz="1400" b="1" dirty="0">
                <a:solidFill>
                  <a:srgbClr val="00B0F0"/>
                </a:solidFill>
              </a:rPr>
              <a:t>めぐる水</a:t>
            </a:r>
          </a:p>
        </p:txBody>
      </p:sp>
      <p:sp>
        <p:nvSpPr>
          <p:cNvPr id="17" name="正方形/長方形 16"/>
          <p:cNvSpPr/>
          <p:nvPr/>
        </p:nvSpPr>
        <p:spPr>
          <a:xfrm>
            <a:off x="1" y="277852"/>
            <a:ext cx="2717411"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）水のようせい</a:t>
            </a:r>
          </a:p>
        </p:txBody>
      </p:sp>
      <p:cxnSp>
        <p:nvCxnSpPr>
          <p:cNvPr id="13" name="直線コネクタ 12"/>
          <p:cNvCxnSpPr>
            <a:stCxn id="17" idx="3"/>
          </p:cNvCxnSpPr>
          <p:nvPr/>
        </p:nvCxnSpPr>
        <p:spPr>
          <a:xfrm>
            <a:off x="2717412" y="539462"/>
            <a:ext cx="7188588"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5-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690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ふった雨が集まって川になり、海へと流れていく。その川の水をみんなで共有している。この</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はんいの</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ことを、何というでしょう？</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a:spcAft>
                <a:spcPts val="600"/>
              </a:spcAft>
              <a:buSzPct val="80000"/>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①</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沿岸域（えんがんいき</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②</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河口（かこう</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　　　③</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流域（りゅういき</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1821332" cy="307777"/>
          </a:xfrm>
          <a:prstGeom prst="rect">
            <a:avLst/>
          </a:prstGeom>
        </p:spPr>
        <p:txBody>
          <a:bodyPr wrap="none">
            <a:spAutoFit/>
          </a:bodyPr>
          <a:lstStyle/>
          <a:p>
            <a:r>
              <a:rPr lang="ja-JP" altLang="en-US" sz="1400" b="1" dirty="0">
                <a:solidFill>
                  <a:srgbClr val="00B0F0"/>
                </a:solidFill>
              </a:rPr>
              <a:t>エピソード５</a:t>
            </a:r>
            <a:r>
              <a:rPr lang="en-US" altLang="ja-JP" sz="1400" b="1" dirty="0">
                <a:solidFill>
                  <a:srgbClr val="00B0F0"/>
                </a:solidFill>
              </a:rPr>
              <a:t>: </a:t>
            </a:r>
            <a:r>
              <a:rPr lang="ja-JP" altLang="en-US" sz="1400" b="1" dirty="0">
                <a:solidFill>
                  <a:srgbClr val="00B0F0"/>
                </a:solidFill>
              </a:rPr>
              <a:t>めぐる水</a:t>
            </a:r>
          </a:p>
        </p:txBody>
      </p:sp>
      <p:sp>
        <p:nvSpPr>
          <p:cNvPr id="17" name="正方形/長方形 16"/>
          <p:cNvSpPr/>
          <p:nvPr/>
        </p:nvSpPr>
        <p:spPr>
          <a:xfrm>
            <a:off x="1" y="277852"/>
            <a:ext cx="3005951" cy="523220"/>
          </a:xfrm>
          <a:prstGeom prst="rect">
            <a:avLst/>
          </a:prstGeom>
        </p:spPr>
        <p:txBody>
          <a:bodyPr wrap="none">
            <a:spAutoFit/>
          </a:bodyPr>
          <a:lstStyle/>
          <a:p>
            <a:r>
              <a:rPr lang="ja-JP" altLang="en-US" sz="2800" b="1" dirty="0" smtClean="0">
                <a:solidFill>
                  <a:srgbClr val="00B0F0"/>
                </a:solidFill>
                <a:latin typeface="+mn-ea"/>
              </a:rPr>
              <a:t>（</a:t>
            </a:r>
            <a:r>
              <a:rPr lang="en-US" altLang="ja-JP" sz="2800" b="1" dirty="0">
                <a:solidFill>
                  <a:srgbClr val="00B0F0"/>
                </a:solidFill>
                <a:latin typeface="+mn-ea"/>
              </a:rPr>
              <a:t>3</a:t>
            </a:r>
            <a:r>
              <a:rPr lang="ja-JP" altLang="en-US" sz="2800" b="1" dirty="0" smtClean="0">
                <a:solidFill>
                  <a:srgbClr val="00B0F0"/>
                </a:solidFill>
                <a:latin typeface="+mn-ea"/>
              </a:rPr>
              <a:t>）しれんのクイズ</a:t>
            </a:r>
            <a:endParaRPr lang="ja-JP" altLang="en-US" sz="2800" b="1" dirty="0">
              <a:solidFill>
                <a:srgbClr val="00B0F0"/>
              </a:solidFill>
              <a:latin typeface="+mn-ea"/>
            </a:endParaRPr>
          </a:p>
        </p:txBody>
      </p:sp>
      <p:cxnSp>
        <p:nvCxnSpPr>
          <p:cNvPr id="13" name="直線コネクタ 12"/>
          <p:cNvCxnSpPr>
            <a:stCxn id="17" idx="3"/>
          </p:cNvCxnSpPr>
          <p:nvPr/>
        </p:nvCxnSpPr>
        <p:spPr>
          <a:xfrm>
            <a:off x="3005952" y="539462"/>
            <a:ext cx="6900048"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5-S0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021699"/>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177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4052" y="2724376"/>
            <a:ext cx="8519497" cy="3905024"/>
          </a:xfrm>
          <a:prstGeom prst="rect">
            <a:avLst/>
          </a:prstGeom>
          <a:solidFill>
            <a:srgbClr val="9FE6FF"/>
          </a:solidFill>
        </p:spPr>
        <p:txBody>
          <a:bodyPr wrap="square" rtlCol="0">
            <a:noAutofit/>
          </a:bodyPr>
          <a:lstStyle/>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水を共有している「</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流域」というは</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んいは</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、とても</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88900">
              <a:spcAft>
                <a:spcPts val="200"/>
              </a:spcAft>
              <a:buClr>
                <a:srgbClr val="00B0F0"/>
              </a:buClr>
              <a:buSzPct val="10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　 </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大事。水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のめぐみを</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、みんな</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で分け合って</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いる</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から。</a:t>
            </a:r>
          </a:p>
          <a:p>
            <a:pPr marL="285750" indent="-196850">
              <a:spcAft>
                <a:spcPts val="200"/>
              </a:spcAft>
              <a:buClr>
                <a:srgbClr val="00B0F0"/>
              </a:buClr>
              <a:buSzPct val="100000"/>
              <a:buFont typeface="Wingdings" panose="05000000000000000000" pitchFamily="2" charset="2"/>
              <a:buChar char="l"/>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山のこっちにふった雨は、みんな川のほうに流れてくる。</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
            </a:r>
            <a:br>
              <a:rPr lang="en-US" altLang="ja-JP"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この山をつないだ線の内側のこと、つまり、ふった雨が集まってくる</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
            </a:r>
            <a:br>
              <a:rPr lang="en-US" altLang="ja-JP"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はんい（ばしょ）のことを、「流域（りゅういき）」という。</a:t>
            </a:r>
          </a:p>
          <a:p>
            <a:pPr marL="285750" indent="-196850">
              <a:spcAft>
                <a:spcPts val="200"/>
              </a:spcAft>
              <a:buClr>
                <a:srgbClr val="00B0F0"/>
              </a:buClr>
              <a:buSzPct val="100000"/>
              <a:buFont typeface="Wingdings" panose="05000000000000000000" pitchFamily="2" charset="2"/>
              <a:buChar char="l"/>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山から川へ、そして海へ、じょうはつして雨がまたふって・・・　</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
            </a:r>
            <a:br>
              <a:rPr lang="en-US" altLang="ja-JP"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という「水じゅんかん（エピソード１）」は、</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
            </a:r>
            <a:br>
              <a:rPr lang="en-US" altLang="ja-JP"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この流域（りゅういき）の中で、ぐるぐると、くりかえされて</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いる。</a:t>
            </a: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だから、流域（りゅういき）の中に住んでいる人々や生き物は、</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
            </a:r>
            <a:br>
              <a:rPr lang="en-US" altLang="ja-JP"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この中をぐるぐるとめぐっている水を、みんなで、くりかえしつかっている。</a:t>
            </a:r>
          </a:p>
        </p:txBody>
      </p:sp>
      <p:grpSp>
        <p:nvGrpSpPr>
          <p:cNvPr id="2" name="グループ化 1"/>
          <p:cNvGrpSpPr/>
          <p:nvPr/>
        </p:nvGrpSpPr>
        <p:grpSpPr>
          <a:xfrm>
            <a:off x="834053" y="1183652"/>
            <a:ext cx="3480325" cy="1400383"/>
            <a:chOff x="2936875" y="1873653"/>
            <a:chExt cx="3480325" cy="1400383"/>
          </a:xfrm>
        </p:grpSpPr>
        <p:sp>
          <p:nvSpPr>
            <p:cNvPr id="7" name="円/楕円 6"/>
            <p:cNvSpPr/>
            <p:nvPr/>
          </p:nvSpPr>
          <p:spPr>
            <a:xfrm>
              <a:off x="2936875" y="1873653"/>
              <a:ext cx="734070" cy="7340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4400" dirty="0" smtClean="0"/>
                <a:t>3</a:t>
              </a:r>
              <a:endParaRPr kumimoji="1" lang="ja-JP" altLang="en-US" sz="4400" dirty="0"/>
            </a:p>
          </p:txBody>
        </p:sp>
        <p:sp>
          <p:nvSpPr>
            <p:cNvPr id="9" name="テキスト ボックス 8"/>
            <p:cNvSpPr txBox="1"/>
            <p:nvPr/>
          </p:nvSpPr>
          <p:spPr>
            <a:xfrm>
              <a:off x="3682156" y="1873653"/>
              <a:ext cx="2735044" cy="1400383"/>
            </a:xfrm>
            <a:prstGeom prst="rect">
              <a:avLst/>
            </a:prstGeom>
            <a:noFill/>
          </p:spPr>
          <p:txBody>
            <a:bodyPr wrap="none" rtlCol="0">
              <a:spAutoFit/>
            </a:bodyPr>
            <a:lstStyle/>
            <a:p>
              <a:pPr>
                <a:spcAft>
                  <a:spcPts val="600"/>
                </a:spcAft>
                <a:buSzPct val="80000"/>
              </a:pPr>
              <a:r>
                <a:rPr lang="ja-JP" altLang="en-US" sz="4000" dirty="0" smtClean="0">
                  <a:solidFill>
                    <a:srgbClr val="333333"/>
                  </a:solidFill>
                  <a:latin typeface="HGP創英角ｺﾞｼｯｸUB" panose="020B0900000000000000" pitchFamily="50" charset="-128"/>
                  <a:ea typeface="HGP創英角ｺﾞｼｯｸUB" panose="020B0900000000000000" pitchFamily="50" charset="-128"/>
                </a:rPr>
                <a:t>流域</a:t>
              </a:r>
              <a:endParaRPr lang="en-US" altLang="ja-JP" sz="4000" dirty="0" smtClean="0">
                <a:solidFill>
                  <a:srgbClr val="333333"/>
                </a:solidFill>
                <a:latin typeface="HGP創英角ｺﾞｼｯｸUB" panose="020B0900000000000000" pitchFamily="50" charset="-128"/>
                <a:ea typeface="HGP創英角ｺﾞｼｯｸUB" panose="020B0900000000000000" pitchFamily="50" charset="-128"/>
              </a:endParaRPr>
            </a:p>
            <a:p>
              <a:pPr>
                <a:spcAft>
                  <a:spcPts val="600"/>
                </a:spcAft>
                <a:buSzPct val="80000"/>
              </a:pPr>
              <a:r>
                <a:rPr lang="ja-JP" altLang="en-US" sz="4000" dirty="0" smtClean="0">
                  <a:solidFill>
                    <a:srgbClr val="333333"/>
                  </a:solidFill>
                  <a:latin typeface="HGP創英角ｺﾞｼｯｸUB" panose="020B0900000000000000" pitchFamily="50" charset="-128"/>
                  <a:ea typeface="HGP創英角ｺﾞｼｯｸUB" panose="020B0900000000000000" pitchFamily="50" charset="-128"/>
                </a:rPr>
                <a:t>（りゅういき）</a:t>
              </a:r>
              <a:endParaRPr lang="en-US" altLang="ja-JP" sz="4000" dirty="0" smtClean="0">
                <a:solidFill>
                  <a:srgbClr val="333333"/>
                </a:solidFill>
                <a:latin typeface="HGP創英角ｺﾞｼｯｸUB" panose="020B0900000000000000" pitchFamily="50" charset="-128"/>
                <a:ea typeface="HGP創英角ｺﾞｼｯｸUB" panose="020B0900000000000000" pitchFamily="50" charset="-128"/>
              </a:endParaRPr>
            </a:p>
          </p:txBody>
        </p:sp>
      </p:grpSp>
      <p:cxnSp>
        <p:nvCxnSpPr>
          <p:cNvPr id="11" name="直線コネクタ 10"/>
          <p:cNvCxnSpPr/>
          <p:nvPr/>
        </p:nvCxnSpPr>
        <p:spPr>
          <a:xfrm>
            <a:off x="1349829" y="539462"/>
            <a:ext cx="855617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29749" y="219796"/>
            <a:ext cx="1008609" cy="584775"/>
          </a:xfrm>
          <a:prstGeom prst="rect">
            <a:avLst/>
          </a:prstGeom>
          <a:noFill/>
        </p:spPr>
        <p:txBody>
          <a:bodyPr wrap="none">
            <a:spAutoFit/>
          </a:bodyPr>
          <a:lstStyle/>
          <a:p>
            <a:r>
              <a:rPr lang="ja-JP" altLang="en-US" sz="3200" b="1" dirty="0" smtClean="0">
                <a:solidFill>
                  <a:srgbClr val="00B0F0"/>
                </a:solidFill>
                <a:latin typeface="+mn-ea"/>
              </a:rPr>
              <a:t>解答</a:t>
            </a:r>
            <a:endParaRPr lang="ja-JP" altLang="en-US" sz="3200" b="1" dirty="0">
              <a:solidFill>
                <a:srgbClr val="00B0F0"/>
              </a:solidFill>
              <a:latin typeface="+mn-ea"/>
            </a:endParaRPr>
          </a:p>
        </p:txBody>
      </p:sp>
      <p:pic>
        <p:nvPicPr>
          <p:cNvPr id="11266" name="Picture 2" descr="C:\Users\325\Desktop\img\EP05-S04-01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2850" y="147230"/>
            <a:ext cx="4883150" cy="334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71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657938" y="1498600"/>
            <a:ext cx="5996862" cy="4127500"/>
          </a:xfrm>
          <a:prstGeom prst="roundRect">
            <a:avLst>
              <a:gd name="adj" fmla="val 6469"/>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261933" y="263564"/>
            <a:ext cx="3122971" cy="523220"/>
          </a:xfrm>
          <a:prstGeom prst="rect">
            <a:avLst/>
          </a:prstGeom>
        </p:spPr>
        <p:txBody>
          <a:bodyPr wrap="none">
            <a:spAutoFit/>
          </a:bodyPr>
          <a:lstStyle/>
          <a:p>
            <a:r>
              <a:rPr lang="ja-JP" altLang="en-US" sz="2800" b="1" dirty="0" smtClean="0">
                <a:solidFill>
                  <a:srgbClr val="00B0F0"/>
                </a:solidFill>
                <a:latin typeface="+mn-ea"/>
              </a:rPr>
              <a:t>その他のエピソード</a:t>
            </a:r>
            <a:endParaRPr lang="ja-JP" altLang="en-US" sz="2800" b="1" dirty="0">
              <a:solidFill>
                <a:srgbClr val="00B0F0"/>
              </a:solidFill>
              <a:latin typeface="+mn-ea"/>
            </a:endParaRPr>
          </a:p>
        </p:txBody>
      </p:sp>
      <p:cxnSp>
        <p:nvCxnSpPr>
          <p:cNvPr id="13" name="直線コネクタ 12"/>
          <p:cNvCxnSpPr>
            <a:stCxn id="17" idx="3"/>
          </p:cNvCxnSpPr>
          <p:nvPr/>
        </p:nvCxnSpPr>
        <p:spPr>
          <a:xfrm>
            <a:off x="3384904" y="525174"/>
            <a:ext cx="6521096"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072381" y="1795209"/>
            <a:ext cx="4953000" cy="3252172"/>
          </a:xfrm>
          <a:prstGeom prst="rect">
            <a:avLst/>
          </a:prstGeom>
        </p:spPr>
        <p:txBody>
          <a:bodyPr>
            <a:spAutoFit/>
          </a:bodyPr>
          <a:lstStyle/>
          <a:p>
            <a:pPr>
              <a:spcAft>
                <a:spcPts val="600"/>
              </a:spcAft>
              <a:buSzPct val="8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これでポタンの雲のかけらさがしはおしまいよ。</a:t>
            </a:r>
          </a:p>
          <a:p>
            <a:pPr>
              <a:spcAft>
                <a:spcPts val="600"/>
              </a:spcAft>
              <a:buSzPct val="8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いろいろなところで水が使われていることや、水の大切さがわかったかしら。</a:t>
            </a:r>
          </a:p>
          <a:p>
            <a:pPr>
              <a:spcAft>
                <a:spcPts val="600"/>
              </a:spcAft>
              <a:buSzPct val="80000"/>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a:spcAft>
                <a:spcPts val="600"/>
              </a:spcAft>
              <a:buSzPct val="8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もっとくわしく水のことを知りたい人のために、お話があるのでぜひ読んでみてね。</a:t>
            </a:r>
          </a:p>
          <a:p>
            <a:pPr>
              <a:spcAft>
                <a:spcPts val="600"/>
              </a:spcAft>
              <a:buSzPct val="80000"/>
            </a:pP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エピソード</a:t>
            </a:r>
            <a:r>
              <a:rPr lang="en-US" altLang="ja-JP" sz="1700" dirty="0">
                <a:solidFill>
                  <a:srgbClr val="333333"/>
                </a:solidFill>
                <a:latin typeface="HGP創英角ｺﾞｼｯｸUB" panose="020B0900000000000000" pitchFamily="50" charset="-128"/>
                <a:ea typeface="HGP創英角ｺﾞｼｯｸUB" panose="020B0900000000000000" pitchFamily="50" charset="-128"/>
              </a:rPr>
              <a:t>6</a:t>
            </a: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 水をうまくつかう</a:t>
            </a:r>
          </a:p>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エピソード</a:t>
            </a:r>
            <a:r>
              <a:rPr lang="en-US" altLang="ja-JP" sz="1700" dirty="0">
                <a:solidFill>
                  <a:srgbClr val="333333"/>
                </a:solidFill>
                <a:latin typeface="HGP創英角ｺﾞｼｯｸUB" panose="020B0900000000000000" pitchFamily="50" charset="-128"/>
                <a:ea typeface="HGP創英角ｺﾞｼｯｸUB" panose="020B0900000000000000" pitchFamily="50" charset="-128"/>
              </a:rPr>
              <a:t>7</a:t>
            </a: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 世界とつながる水</a:t>
            </a:r>
          </a:p>
          <a:p>
            <a:pPr marL="285750" indent="-196850">
              <a:spcAft>
                <a:spcPts val="200"/>
              </a:spcAft>
              <a:buClr>
                <a:srgbClr val="00B0F0"/>
              </a:buClr>
              <a:buSzPct val="100000"/>
              <a:buFont typeface="Wingdings" panose="05000000000000000000" pitchFamily="2" charset="2"/>
              <a:buChar char="l"/>
            </a:pP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エピソード</a:t>
            </a:r>
            <a:r>
              <a:rPr lang="en-US" altLang="ja-JP" sz="1700" dirty="0">
                <a:solidFill>
                  <a:srgbClr val="333333"/>
                </a:solidFill>
                <a:latin typeface="HGP創英角ｺﾞｼｯｸUB" panose="020B0900000000000000" pitchFamily="50" charset="-128"/>
                <a:ea typeface="HGP創英角ｺﾞｼｯｸUB" panose="020B0900000000000000" pitchFamily="50" charset="-128"/>
              </a:rPr>
              <a:t>8</a:t>
            </a:r>
            <a:r>
              <a:rPr lang="ja-JP" altLang="en-US" sz="1700" dirty="0">
                <a:solidFill>
                  <a:srgbClr val="333333"/>
                </a:solidFill>
                <a:latin typeface="HGP創英角ｺﾞｼｯｸUB" panose="020B0900000000000000" pitchFamily="50" charset="-128"/>
                <a:ea typeface="HGP創英角ｺﾞｼｯｸUB" panose="020B0900000000000000" pitchFamily="50" charset="-128"/>
              </a:rPr>
              <a:t>： わたしたちにできること</a:t>
            </a:r>
            <a:endParaRPr lang="en-US" altLang="ja-JP" sz="1700" dirty="0">
              <a:solidFill>
                <a:srgbClr val="333333"/>
              </a:solidFill>
              <a:latin typeface="HGP創英角ｺﾞｼｯｸUB" panose="020B0900000000000000" pitchFamily="50" charset="-128"/>
              <a:ea typeface="HGP創英角ｺﾞｼｯｸUB" panose="020B0900000000000000" pitchFamily="50" charset="-128"/>
            </a:endParaRPr>
          </a:p>
        </p:txBody>
      </p:sp>
      <p:pic>
        <p:nvPicPr>
          <p:cNvPr id="1028" name="Picture 4" descr="D:\水の日-potan\work-space\illust-素材\chara03.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flipH="1">
            <a:off x="6654800" y="3362713"/>
            <a:ext cx="2674351" cy="3007607"/>
          </a:xfrm>
          <a:prstGeom prst="rect">
            <a:avLst/>
          </a:prstGeom>
          <a:noFill/>
          <a:extLst>
            <a:ext uri="{909E8E84-426E-40DD-AFC4-6F175D3DCCD1}">
              <a14:hiddenFill xmlns:a14="http://schemas.microsoft.com/office/drawing/2010/main">
                <a:solidFill>
                  <a:srgbClr val="FFFFFF"/>
                </a:solidFill>
              </a14:hiddenFill>
            </a:ext>
          </a:extLst>
        </p:spPr>
      </p:pic>
      <p:sp>
        <p:nvSpPr>
          <p:cNvPr id="4" name="二等辺三角形 3"/>
          <p:cNvSpPr/>
          <p:nvPr/>
        </p:nvSpPr>
        <p:spPr>
          <a:xfrm rot="5695708">
            <a:off x="6604001" y="3962400"/>
            <a:ext cx="430032" cy="798286"/>
          </a:xfrm>
          <a:prstGeom prst="triangle">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892703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8" idx="3"/>
          </p:cNvCxnSpPr>
          <p:nvPr/>
        </p:nvCxnSpPr>
        <p:spPr>
          <a:xfrm>
            <a:off x="3382658" y="539462"/>
            <a:ext cx="6523342"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自然の中をぐるぐるめぐる水を、うまく使うことが大切</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。昔から水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をうまく</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使うちえがある</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写真左：三分</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湧水（さぶいちゆうすい</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　　</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写真右：円筒分</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水工（えんとうぶんすいこう</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1" y="277852"/>
            <a:ext cx="3382657"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）みんなで分けあう</a:t>
            </a:r>
          </a:p>
        </p:txBody>
      </p:sp>
      <p:sp>
        <p:nvSpPr>
          <p:cNvPr id="22" name="正方形/長方形 21"/>
          <p:cNvSpPr/>
          <p:nvPr/>
        </p:nvSpPr>
        <p:spPr>
          <a:xfrm>
            <a:off x="72815" y="108205"/>
            <a:ext cx="2331087" cy="307777"/>
          </a:xfrm>
          <a:prstGeom prst="rect">
            <a:avLst/>
          </a:prstGeom>
        </p:spPr>
        <p:txBody>
          <a:bodyPr wrap="none">
            <a:spAutoFit/>
          </a:bodyPr>
          <a:lstStyle/>
          <a:p>
            <a:r>
              <a:rPr lang="ja-JP" altLang="en-US" sz="1400" b="1" dirty="0">
                <a:solidFill>
                  <a:srgbClr val="00B0F0"/>
                </a:solidFill>
              </a:rPr>
              <a:t>エピソード６</a:t>
            </a:r>
            <a:r>
              <a:rPr lang="en-US" altLang="ja-JP" sz="1400" b="1" dirty="0">
                <a:solidFill>
                  <a:srgbClr val="00B0F0"/>
                </a:solidFill>
              </a:rPr>
              <a:t>:</a:t>
            </a:r>
            <a:r>
              <a:rPr lang="ja-JP" altLang="en-US" sz="1400" b="1" dirty="0">
                <a:solidFill>
                  <a:srgbClr val="00B0F0"/>
                </a:solidFill>
              </a:rPr>
              <a:t>水をうまくつかう</a:t>
            </a:r>
          </a:p>
        </p:txBody>
      </p:sp>
      <p:pic>
        <p:nvPicPr>
          <p:cNvPr id="11" name="Picture 3" descr="E:\mizu\potan-remake-HTML-PPT\forPPT\EP06-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30" y="1042726"/>
            <a:ext cx="9064874"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44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5" idx="3"/>
          </p:cNvCxnSpPr>
          <p:nvPr/>
        </p:nvCxnSpPr>
        <p:spPr>
          <a:xfrm>
            <a:off x="2156761" y="539462"/>
            <a:ext cx="7749239"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6031380" y="1002632"/>
            <a:ext cx="3465045" cy="5537868"/>
          </a:xfrm>
          <a:prstGeom prst="rect">
            <a:avLst/>
          </a:prstGeom>
          <a:solidFill>
            <a:schemeClr val="bg1"/>
          </a:solidFill>
        </p:spPr>
        <p:txBody>
          <a:bodyPr wrap="square" rIns="144000"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様々な花や植物や生き物が、水を必要としている。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雨雲当番のポタンが、雲のかけらを集めると雲ができて、雨が降る。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ポタンは、ゆいとようたの２人に手伝ってもらうことにした。</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 y="277852"/>
            <a:ext cx="2156760" cy="523220"/>
          </a:xfrm>
          <a:prstGeom prst="rect">
            <a:avLst/>
          </a:prstGeom>
          <a:noFill/>
        </p:spPr>
        <p:txBody>
          <a:bodyPr wrap="none">
            <a:spAutoFit/>
          </a:bodyPr>
          <a:lstStyle/>
          <a:p>
            <a:r>
              <a:rPr lang="en-US" altLang="ja-JP" sz="2800" b="1" dirty="0">
                <a:solidFill>
                  <a:srgbClr val="00B0F0"/>
                </a:solidFill>
                <a:latin typeface="+mn-ea"/>
              </a:rPr>
              <a:t> </a:t>
            </a:r>
            <a:r>
              <a:rPr lang="ja-JP" altLang="en-US" sz="2800" b="1" dirty="0" smtClean="0">
                <a:solidFill>
                  <a:srgbClr val="00B0F0"/>
                </a:solidFill>
                <a:latin typeface="+mn-ea"/>
              </a:rPr>
              <a:t>はじめに（</a:t>
            </a:r>
            <a:r>
              <a:rPr lang="en-US" altLang="ja-JP" sz="2800" b="1" dirty="0">
                <a:solidFill>
                  <a:srgbClr val="00B0F0"/>
                </a:solidFill>
                <a:latin typeface="+mn-ea"/>
              </a:rPr>
              <a:t>2</a:t>
            </a:r>
            <a:r>
              <a:rPr lang="ja-JP" altLang="en-US" sz="2800" b="1" dirty="0" smtClean="0">
                <a:solidFill>
                  <a:srgbClr val="00B0F0"/>
                </a:solidFill>
                <a:latin typeface="+mn-ea"/>
              </a:rPr>
              <a:t>）</a:t>
            </a:r>
            <a:endParaRPr lang="ja-JP" altLang="en-US" sz="2800" b="1" dirty="0">
              <a:solidFill>
                <a:srgbClr val="00B0F0"/>
              </a:solidFill>
              <a:latin typeface="+mn-ea"/>
            </a:endParaRPr>
          </a:p>
        </p:txBody>
      </p:sp>
      <p:sp>
        <p:nvSpPr>
          <p:cNvPr id="16" name="正方形/長方形 15"/>
          <p:cNvSpPr/>
          <p:nvPr/>
        </p:nvSpPr>
        <p:spPr>
          <a:xfrm>
            <a:off x="72815" y="108205"/>
            <a:ext cx="1428596" cy="307777"/>
          </a:xfrm>
          <a:prstGeom prst="rect">
            <a:avLst/>
          </a:prstGeom>
        </p:spPr>
        <p:txBody>
          <a:bodyPr wrap="none">
            <a:spAutoFit/>
          </a:bodyPr>
          <a:lstStyle/>
          <a:p>
            <a:r>
              <a:rPr lang="ja-JP" altLang="en-US" sz="1400" b="1" dirty="0" smtClean="0">
                <a:solidFill>
                  <a:srgbClr val="00B0F0"/>
                </a:solidFill>
              </a:rPr>
              <a:t>雨雲当番ポタン</a:t>
            </a:r>
            <a:endParaRPr lang="ja-JP" altLang="en-US" sz="1400" b="1" dirty="0">
              <a:solidFill>
                <a:srgbClr val="00B0F0"/>
              </a:solidFill>
            </a:endParaRPr>
          </a:p>
        </p:txBody>
      </p:sp>
      <p:grpSp>
        <p:nvGrpSpPr>
          <p:cNvPr id="2" name="グループ化 1"/>
          <p:cNvGrpSpPr/>
          <p:nvPr/>
        </p:nvGrpSpPr>
        <p:grpSpPr>
          <a:xfrm>
            <a:off x="397937" y="1002632"/>
            <a:ext cx="5662585" cy="5537868"/>
            <a:chOff x="397937" y="1002632"/>
            <a:chExt cx="6389802" cy="6249068"/>
          </a:xfrm>
        </p:grpSpPr>
        <p:pic>
          <p:nvPicPr>
            <p:cNvPr id="11" name="図 10" descr="EP00-S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7937" y="4122002"/>
              <a:ext cx="6389802" cy="3129698"/>
            </a:xfrm>
            <a:prstGeom prst="rect">
              <a:avLst/>
            </a:prstGeom>
          </p:spPr>
        </p:pic>
        <p:pic>
          <p:nvPicPr>
            <p:cNvPr id="9" name="図 8" descr="EP00-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575" y="1002632"/>
              <a:ext cx="6368715" cy="3119370"/>
            </a:xfrm>
            <a:prstGeom prst="rect">
              <a:avLst/>
            </a:prstGeom>
          </p:spPr>
        </p:pic>
      </p:grpSp>
    </p:spTree>
    <p:extLst>
      <p:ext uri="{BB962C8B-B14F-4D97-AF65-F5344CB8AC3E}">
        <p14:creationId xmlns:p14="http://schemas.microsoft.com/office/powerpoint/2010/main" val="3037964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8" idx="3"/>
          </p:cNvCxnSpPr>
          <p:nvPr/>
        </p:nvCxnSpPr>
        <p:spPr>
          <a:xfrm>
            <a:off x="3177874" y="539462"/>
            <a:ext cx="6728126"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海の水から塩分や他のものを取りのぞいて、真水にする「海水淡水化」も工夫のひとつ。</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川や地下水のない場所では、とても役に立つが、たくさんのエネルギーや大きな設備が必要。</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たくさんの地いきに水のめぐみを届けるために、</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ぎじゅつを</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研究している人たちがいる。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1" y="277852"/>
            <a:ext cx="3177873" cy="523220"/>
          </a:xfrm>
          <a:prstGeom prst="rect">
            <a:avLst/>
          </a:prstGeom>
          <a:noFill/>
        </p:spPr>
        <p:txBody>
          <a:bodyPr wrap="none">
            <a:spAutoFit/>
          </a:bodyPr>
          <a:lstStyle/>
          <a:p>
            <a:r>
              <a:rPr lang="ja-JP" altLang="en-US" sz="2800" b="1" dirty="0" smtClean="0">
                <a:solidFill>
                  <a:srgbClr val="00B0F0"/>
                </a:solidFill>
                <a:latin typeface="+mn-ea"/>
              </a:rPr>
              <a:t>（</a:t>
            </a:r>
            <a:r>
              <a:rPr lang="ja-JP" altLang="ja-JP" sz="2800" b="1" dirty="0">
                <a:solidFill>
                  <a:srgbClr val="00B0F0"/>
                </a:solidFill>
                <a:latin typeface="+mn-ea"/>
              </a:rPr>
              <a:t>2</a:t>
            </a:r>
            <a:r>
              <a:rPr lang="ja-JP" altLang="en-US" sz="2800" b="1" dirty="0" smtClean="0">
                <a:solidFill>
                  <a:srgbClr val="00B0F0"/>
                </a:solidFill>
                <a:latin typeface="+mn-ea"/>
              </a:rPr>
              <a:t>）</a:t>
            </a:r>
            <a:r>
              <a:rPr lang="ja-JP" altLang="en-US" sz="2800" b="1" dirty="0">
                <a:solidFill>
                  <a:srgbClr val="00B0F0"/>
                </a:solidFill>
                <a:latin typeface="+mn-ea"/>
              </a:rPr>
              <a:t>海の水を飲む？</a:t>
            </a:r>
          </a:p>
        </p:txBody>
      </p:sp>
      <p:sp>
        <p:nvSpPr>
          <p:cNvPr id="22" name="正方形/長方形 21"/>
          <p:cNvSpPr/>
          <p:nvPr/>
        </p:nvSpPr>
        <p:spPr>
          <a:xfrm>
            <a:off x="72815" y="108205"/>
            <a:ext cx="2331087" cy="307777"/>
          </a:xfrm>
          <a:prstGeom prst="rect">
            <a:avLst/>
          </a:prstGeom>
        </p:spPr>
        <p:txBody>
          <a:bodyPr wrap="none">
            <a:spAutoFit/>
          </a:bodyPr>
          <a:lstStyle/>
          <a:p>
            <a:r>
              <a:rPr lang="ja-JP" altLang="en-US" sz="1400" b="1" dirty="0">
                <a:solidFill>
                  <a:srgbClr val="00B0F0"/>
                </a:solidFill>
              </a:rPr>
              <a:t>エピソード６</a:t>
            </a:r>
            <a:r>
              <a:rPr lang="en-US" altLang="ja-JP" sz="1400" b="1" dirty="0">
                <a:solidFill>
                  <a:srgbClr val="00B0F0"/>
                </a:solidFill>
              </a:rPr>
              <a:t>:</a:t>
            </a:r>
            <a:r>
              <a:rPr lang="ja-JP" altLang="en-US" sz="1400" b="1" dirty="0">
                <a:solidFill>
                  <a:srgbClr val="00B0F0"/>
                </a:solidFill>
              </a:rPr>
              <a:t>水をうまくつかう</a:t>
            </a:r>
          </a:p>
        </p:txBody>
      </p:sp>
      <p:pic>
        <p:nvPicPr>
          <p:cNvPr id="9" name="Picture 2" descr="E:\mizu\potan-remake-HTML-PPT\forPPT\EP06-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06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8" idx="3"/>
          </p:cNvCxnSpPr>
          <p:nvPr/>
        </p:nvCxnSpPr>
        <p:spPr>
          <a:xfrm>
            <a:off x="2892139" y="539462"/>
            <a:ext cx="701386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世界には、安全な飲み水を利用できない人が約７億７０００万人いる。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トイレなど水で身の回りをきれいにする</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せつびを</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使えないひとは約２５億人いる。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たくさんの子どもが、くらしに必要な水を遠くまでくみにいく仕事を</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に</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なっている。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1" y="277852"/>
            <a:ext cx="2892138"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）世界の水問題</a:t>
            </a:r>
          </a:p>
        </p:txBody>
      </p:sp>
      <p:sp>
        <p:nvSpPr>
          <p:cNvPr id="22" name="正方形/長方形 21"/>
          <p:cNvSpPr/>
          <p:nvPr/>
        </p:nvSpPr>
        <p:spPr>
          <a:xfrm>
            <a:off x="72815" y="108205"/>
            <a:ext cx="2468946" cy="307777"/>
          </a:xfrm>
          <a:prstGeom prst="rect">
            <a:avLst/>
          </a:prstGeom>
        </p:spPr>
        <p:txBody>
          <a:bodyPr wrap="none">
            <a:spAutoFit/>
          </a:bodyPr>
          <a:lstStyle/>
          <a:p>
            <a:r>
              <a:rPr lang="ja-JP" altLang="en-US" sz="1400" b="1" dirty="0">
                <a:solidFill>
                  <a:srgbClr val="00B0F0"/>
                </a:solidFill>
              </a:rPr>
              <a:t>エピソード７</a:t>
            </a:r>
            <a:r>
              <a:rPr lang="en-US" altLang="ja-JP" sz="1400" b="1" dirty="0">
                <a:solidFill>
                  <a:srgbClr val="00B0F0"/>
                </a:solidFill>
              </a:rPr>
              <a:t>:</a:t>
            </a:r>
            <a:r>
              <a:rPr lang="ja-JP" altLang="en-US" sz="1400" b="1" dirty="0">
                <a:solidFill>
                  <a:srgbClr val="00B0F0"/>
                </a:solidFill>
              </a:rPr>
              <a:t>世界とつながる水</a:t>
            </a:r>
          </a:p>
        </p:txBody>
      </p:sp>
      <p:pic>
        <p:nvPicPr>
          <p:cNvPr id="10" name="Picture 2" descr="E:\mizu\potan-remake-HTML-PPT\追加分02\EP07-S01-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231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8" idx="3"/>
          </p:cNvCxnSpPr>
          <p:nvPr/>
        </p:nvCxnSpPr>
        <p:spPr>
          <a:xfrm>
            <a:off x="2728633" y="539462"/>
            <a:ext cx="7177367"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食べ物をつくるためにはたくさんの水が必要。</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日本は外国からいろいろな食べ物を</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ゆにゅうして</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いる。世界のどこかで水不足が起きると、ゆにゅうできる食べ物がへってしまうかもしれない。</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1" y="277852"/>
            <a:ext cx="2728632"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）深いつながり</a:t>
            </a:r>
          </a:p>
        </p:txBody>
      </p:sp>
      <p:sp>
        <p:nvSpPr>
          <p:cNvPr id="22" name="正方形/長方形 21"/>
          <p:cNvSpPr/>
          <p:nvPr/>
        </p:nvSpPr>
        <p:spPr>
          <a:xfrm>
            <a:off x="72815" y="108205"/>
            <a:ext cx="2468946" cy="307777"/>
          </a:xfrm>
          <a:prstGeom prst="rect">
            <a:avLst/>
          </a:prstGeom>
        </p:spPr>
        <p:txBody>
          <a:bodyPr wrap="none">
            <a:spAutoFit/>
          </a:bodyPr>
          <a:lstStyle/>
          <a:p>
            <a:r>
              <a:rPr lang="ja-JP" altLang="en-US" sz="1400" b="1" dirty="0">
                <a:solidFill>
                  <a:srgbClr val="00B0F0"/>
                </a:solidFill>
              </a:rPr>
              <a:t>エピソード７</a:t>
            </a:r>
            <a:r>
              <a:rPr lang="en-US" altLang="ja-JP" sz="1400" b="1" dirty="0">
                <a:solidFill>
                  <a:srgbClr val="00B0F0"/>
                </a:solidFill>
              </a:rPr>
              <a:t>:</a:t>
            </a:r>
            <a:r>
              <a:rPr lang="ja-JP" altLang="en-US" sz="1400" b="1" dirty="0">
                <a:solidFill>
                  <a:srgbClr val="00B0F0"/>
                </a:solidFill>
              </a:rPr>
              <a:t>世界とつながる水</a:t>
            </a:r>
          </a:p>
        </p:txBody>
      </p:sp>
      <p:pic>
        <p:nvPicPr>
          <p:cNvPr id="9" name="Picture 2" descr="E:\mizu\potan-remake-HTML-PPT\forPPT\EP07-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15694"/>
            <a:ext cx="9064874"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5793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2" idx="3"/>
          </p:cNvCxnSpPr>
          <p:nvPr/>
        </p:nvCxnSpPr>
        <p:spPr>
          <a:xfrm>
            <a:off x="2917787" y="539462"/>
            <a:ext cx="6988213"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ある国で起きている水問題は、ほかの国にとって他人ごとではない。</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世界の国が協力して、</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1990</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年から約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20</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年で、安全な飲み水を飲めるようになった人、トイレを利用できる人が増えた。</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2" name="正方形/長方形 11"/>
          <p:cNvSpPr/>
          <p:nvPr/>
        </p:nvSpPr>
        <p:spPr>
          <a:xfrm>
            <a:off x="1" y="277852"/>
            <a:ext cx="2917786"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3</a:t>
            </a:r>
            <a:r>
              <a:rPr lang="ja-JP" altLang="en-US" sz="2800" b="1" dirty="0">
                <a:solidFill>
                  <a:srgbClr val="00B0F0"/>
                </a:solidFill>
                <a:latin typeface="+mn-ea"/>
              </a:rPr>
              <a:t>） 世界の人々と</a:t>
            </a:r>
          </a:p>
        </p:txBody>
      </p:sp>
      <p:sp>
        <p:nvSpPr>
          <p:cNvPr id="13" name="正方形/長方形 12"/>
          <p:cNvSpPr/>
          <p:nvPr/>
        </p:nvSpPr>
        <p:spPr>
          <a:xfrm>
            <a:off x="72815" y="108205"/>
            <a:ext cx="2468946" cy="307777"/>
          </a:xfrm>
          <a:prstGeom prst="rect">
            <a:avLst/>
          </a:prstGeom>
        </p:spPr>
        <p:txBody>
          <a:bodyPr wrap="none">
            <a:spAutoFit/>
          </a:bodyPr>
          <a:lstStyle/>
          <a:p>
            <a:r>
              <a:rPr lang="ja-JP" altLang="en-US" sz="1400" b="1" dirty="0">
                <a:solidFill>
                  <a:srgbClr val="00B0F0"/>
                </a:solidFill>
              </a:rPr>
              <a:t>エピソード７</a:t>
            </a:r>
            <a:r>
              <a:rPr lang="en-US" altLang="ja-JP" sz="1400" b="1" dirty="0">
                <a:solidFill>
                  <a:srgbClr val="00B0F0"/>
                </a:solidFill>
              </a:rPr>
              <a:t>:</a:t>
            </a:r>
            <a:r>
              <a:rPr lang="ja-JP" altLang="en-US" sz="1400" b="1" dirty="0">
                <a:solidFill>
                  <a:srgbClr val="00B0F0"/>
                </a:solidFill>
              </a:rPr>
              <a:t>世界とつながる水</a:t>
            </a:r>
          </a:p>
        </p:txBody>
      </p:sp>
      <p:pic>
        <p:nvPicPr>
          <p:cNvPr id="10" name="Picture 2" descr="E:\mizu\potan-remake-HTML-PPT\追加分02\EP07-S03-pp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22350"/>
            <a:ext cx="9064874"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98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5" idx="3"/>
          </p:cNvCxnSpPr>
          <p:nvPr/>
        </p:nvCxnSpPr>
        <p:spPr>
          <a:xfrm>
            <a:off x="4764447" y="539462"/>
            <a:ext cx="5141553"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「ハザードマップ」を確認して、きけんな場所、安全な場所をおぼえておくと、避難しやすい。</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かっ水やじしんで水道の水が出なくなったときのため、水をためておくのも重要</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 y="277852"/>
            <a:ext cx="4764446"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）災害（さいがい）にそなえる</a:t>
            </a:r>
          </a:p>
        </p:txBody>
      </p:sp>
      <p:sp>
        <p:nvSpPr>
          <p:cNvPr id="16" name="正方形/長方形 15"/>
          <p:cNvSpPr/>
          <p:nvPr/>
        </p:nvSpPr>
        <p:spPr>
          <a:xfrm>
            <a:off x="72815" y="108205"/>
            <a:ext cx="2892138" cy="307777"/>
          </a:xfrm>
          <a:prstGeom prst="rect">
            <a:avLst/>
          </a:prstGeom>
        </p:spPr>
        <p:txBody>
          <a:bodyPr wrap="none">
            <a:spAutoFit/>
          </a:bodyPr>
          <a:lstStyle/>
          <a:p>
            <a:r>
              <a:rPr lang="ja-JP" altLang="en-US" sz="1400" b="1" dirty="0">
                <a:solidFill>
                  <a:srgbClr val="00B0F0"/>
                </a:solidFill>
              </a:rPr>
              <a:t>エピソード８</a:t>
            </a:r>
            <a:r>
              <a:rPr lang="en-US" altLang="ja-JP" sz="1400" b="1" dirty="0">
                <a:solidFill>
                  <a:srgbClr val="00B0F0"/>
                </a:solidFill>
              </a:rPr>
              <a:t>: </a:t>
            </a:r>
            <a:r>
              <a:rPr lang="ja-JP" altLang="en-US" sz="1400" b="1" dirty="0">
                <a:solidFill>
                  <a:srgbClr val="00B0F0"/>
                </a:solidFill>
              </a:rPr>
              <a:t>わたしたちにできること</a:t>
            </a:r>
          </a:p>
        </p:txBody>
      </p:sp>
      <p:pic>
        <p:nvPicPr>
          <p:cNvPr id="9" name="Picture 2" descr="E:\mizu\potan-remake-HTML-PPT\forPPT\EP08-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22350"/>
            <a:ext cx="9064874"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19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5" idx="3"/>
          </p:cNvCxnSpPr>
          <p:nvPr/>
        </p:nvCxnSpPr>
        <p:spPr>
          <a:xfrm>
            <a:off x="3116560" y="539462"/>
            <a:ext cx="6789440"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めぐる水は、次に使う人のために、「よごさない」ことも大事。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身の回りの物をむだにしないことも、水を大切にすることにつながる。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 y="277852"/>
            <a:ext cx="3116559"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）水を大切にする</a:t>
            </a:r>
          </a:p>
        </p:txBody>
      </p:sp>
      <p:sp>
        <p:nvSpPr>
          <p:cNvPr id="16" name="正方形/長方形 15"/>
          <p:cNvSpPr/>
          <p:nvPr/>
        </p:nvSpPr>
        <p:spPr>
          <a:xfrm>
            <a:off x="72815" y="108205"/>
            <a:ext cx="2892138" cy="307777"/>
          </a:xfrm>
          <a:prstGeom prst="rect">
            <a:avLst/>
          </a:prstGeom>
        </p:spPr>
        <p:txBody>
          <a:bodyPr wrap="none">
            <a:spAutoFit/>
          </a:bodyPr>
          <a:lstStyle/>
          <a:p>
            <a:r>
              <a:rPr lang="ja-JP" altLang="en-US" sz="1400" b="1" dirty="0">
                <a:solidFill>
                  <a:srgbClr val="00B0F0"/>
                </a:solidFill>
              </a:rPr>
              <a:t>エピソード８</a:t>
            </a:r>
            <a:r>
              <a:rPr lang="en-US" altLang="ja-JP" sz="1400" b="1" dirty="0">
                <a:solidFill>
                  <a:srgbClr val="00B0F0"/>
                </a:solidFill>
              </a:rPr>
              <a:t>: </a:t>
            </a:r>
            <a:r>
              <a:rPr lang="ja-JP" altLang="en-US" sz="1400" b="1" dirty="0">
                <a:solidFill>
                  <a:srgbClr val="00B0F0"/>
                </a:solidFill>
              </a:rPr>
              <a:t>わたしたちにできること</a:t>
            </a:r>
          </a:p>
        </p:txBody>
      </p:sp>
      <p:pic>
        <p:nvPicPr>
          <p:cNvPr id="9" name="Picture 2" descr="E:\mizu\potan-remake-HTML-PPT\forPPT\EP08-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3858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5" idx="3"/>
          </p:cNvCxnSpPr>
          <p:nvPr/>
        </p:nvCxnSpPr>
        <p:spPr>
          <a:xfrm>
            <a:off x="3256021" y="539462"/>
            <a:ext cx="6649979"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ダムをつくるとき、家が湖の底にしずむため、ひっこししないといけない人もいる。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流域のみんなのため</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、協力してくれた人たちがいる。</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自分</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が使っている水はどこからきて、誰が守っているか、考えてみよう。</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 y="277852"/>
            <a:ext cx="3256020" cy="523220"/>
          </a:xfrm>
          <a:prstGeom prst="rect">
            <a:avLst/>
          </a:prstGeom>
          <a:noFill/>
        </p:spPr>
        <p:txBody>
          <a:bodyPr wrap="none">
            <a:spAutoFit/>
          </a:bodyPr>
          <a:lstStyle/>
          <a:p>
            <a:r>
              <a:rPr lang="ja-JP" altLang="en-US" sz="2800" b="1" dirty="0" smtClean="0">
                <a:solidFill>
                  <a:srgbClr val="00B0F0"/>
                </a:solidFill>
                <a:latin typeface="+mn-ea"/>
              </a:rPr>
              <a:t>（</a:t>
            </a:r>
            <a:r>
              <a:rPr lang="en-US" altLang="ja-JP" sz="2800" b="1" dirty="0" smtClean="0">
                <a:solidFill>
                  <a:srgbClr val="00B0F0"/>
                </a:solidFill>
                <a:latin typeface="+mn-ea"/>
              </a:rPr>
              <a:t>3</a:t>
            </a:r>
            <a:r>
              <a:rPr lang="ja-JP" altLang="en-US" sz="2800" b="1" dirty="0" smtClean="0">
                <a:solidFill>
                  <a:srgbClr val="00B0F0"/>
                </a:solidFill>
                <a:latin typeface="+mn-ea"/>
              </a:rPr>
              <a:t>）つながりを知ろう</a:t>
            </a:r>
            <a:endParaRPr lang="ja-JP" altLang="en-US" sz="2800" b="1" dirty="0">
              <a:solidFill>
                <a:srgbClr val="00B0F0"/>
              </a:solidFill>
              <a:latin typeface="+mn-ea"/>
            </a:endParaRPr>
          </a:p>
        </p:txBody>
      </p:sp>
      <p:sp>
        <p:nvSpPr>
          <p:cNvPr id="16" name="正方形/長方形 15"/>
          <p:cNvSpPr/>
          <p:nvPr/>
        </p:nvSpPr>
        <p:spPr>
          <a:xfrm>
            <a:off x="72815" y="108205"/>
            <a:ext cx="2892138" cy="307777"/>
          </a:xfrm>
          <a:prstGeom prst="rect">
            <a:avLst/>
          </a:prstGeom>
        </p:spPr>
        <p:txBody>
          <a:bodyPr wrap="none">
            <a:spAutoFit/>
          </a:bodyPr>
          <a:lstStyle/>
          <a:p>
            <a:r>
              <a:rPr lang="ja-JP" altLang="en-US" sz="1400" b="1" dirty="0">
                <a:solidFill>
                  <a:srgbClr val="00B0F0"/>
                </a:solidFill>
              </a:rPr>
              <a:t>エピソード８</a:t>
            </a:r>
            <a:r>
              <a:rPr lang="en-US" altLang="ja-JP" sz="1400" b="1" dirty="0">
                <a:solidFill>
                  <a:srgbClr val="00B0F0"/>
                </a:solidFill>
              </a:rPr>
              <a:t>: </a:t>
            </a:r>
            <a:r>
              <a:rPr lang="ja-JP" altLang="en-US" sz="1400" b="1" dirty="0">
                <a:solidFill>
                  <a:srgbClr val="00B0F0"/>
                </a:solidFill>
              </a:rPr>
              <a:t>わたしたちにできること</a:t>
            </a:r>
          </a:p>
        </p:txBody>
      </p:sp>
      <p:pic>
        <p:nvPicPr>
          <p:cNvPr id="9" name="Picture 2" descr="E:\mizu\potan-remake-HTML-PPT\forPPT\EP08-S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129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5" idx="3"/>
          </p:cNvCxnSpPr>
          <p:nvPr/>
        </p:nvCxnSpPr>
        <p:spPr>
          <a:xfrm>
            <a:off x="3922870" y="539462"/>
            <a:ext cx="5983130"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14207"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日本では毎年</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8</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月</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日を「水の日」、</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8</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月</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7</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日を「水の週間」としている。</a:t>
            </a: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「水の日」・「水の週間」には、イベントや、作文コンクールや写真コンテストなどが行われる、</a:t>
            </a: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身近な</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ち</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いきのイベントに参加して、水のことをもっと知ってくださいね。</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1" y="277852"/>
            <a:ext cx="3922869"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4</a:t>
            </a:r>
            <a:r>
              <a:rPr lang="ja-JP" altLang="en-US" sz="2800" b="1" dirty="0">
                <a:solidFill>
                  <a:srgbClr val="00B0F0"/>
                </a:solidFill>
                <a:latin typeface="+mn-ea"/>
              </a:rPr>
              <a:t>）みんなでアクション！</a:t>
            </a:r>
          </a:p>
        </p:txBody>
      </p:sp>
      <p:sp>
        <p:nvSpPr>
          <p:cNvPr id="16" name="正方形/長方形 15"/>
          <p:cNvSpPr/>
          <p:nvPr/>
        </p:nvSpPr>
        <p:spPr>
          <a:xfrm>
            <a:off x="72815" y="108205"/>
            <a:ext cx="2892138" cy="307777"/>
          </a:xfrm>
          <a:prstGeom prst="rect">
            <a:avLst/>
          </a:prstGeom>
        </p:spPr>
        <p:txBody>
          <a:bodyPr wrap="none">
            <a:spAutoFit/>
          </a:bodyPr>
          <a:lstStyle/>
          <a:p>
            <a:r>
              <a:rPr lang="ja-JP" altLang="en-US" sz="1400" b="1" dirty="0">
                <a:solidFill>
                  <a:srgbClr val="00B0F0"/>
                </a:solidFill>
              </a:rPr>
              <a:t>エピソード８</a:t>
            </a:r>
            <a:r>
              <a:rPr lang="en-US" altLang="ja-JP" sz="1400" b="1" dirty="0">
                <a:solidFill>
                  <a:srgbClr val="00B0F0"/>
                </a:solidFill>
              </a:rPr>
              <a:t>: </a:t>
            </a:r>
            <a:r>
              <a:rPr lang="ja-JP" altLang="en-US" sz="1400" b="1" dirty="0">
                <a:solidFill>
                  <a:srgbClr val="00B0F0"/>
                </a:solidFill>
              </a:rPr>
              <a:t>わたしたちにできること</a:t>
            </a:r>
          </a:p>
        </p:txBody>
      </p:sp>
      <p:pic>
        <p:nvPicPr>
          <p:cNvPr id="9" name="Picture 2" descr="E:\mizu\potan-remake-HTML-PPT\forPPT\EP08-S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7" y="1022350"/>
            <a:ext cx="9064874"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385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8" idx="3"/>
          </p:cNvCxnSpPr>
          <p:nvPr/>
        </p:nvCxnSpPr>
        <p:spPr>
          <a:xfrm>
            <a:off x="2197053" y="539462"/>
            <a:ext cx="7708947"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ポタンは雲のかけらを全部あつめました！ポタンが雲とりぼうをふって、雲のかけらをすいつける</a:t>
            </a:r>
            <a:r>
              <a:rPr lang="ja-JP" altLang="en-US">
                <a:solidFill>
                  <a:srgbClr val="333333"/>
                </a:solidFill>
                <a:latin typeface="HGP創英角ｺﾞｼｯｸUB" panose="020B0900000000000000" pitchFamily="50" charset="-128"/>
                <a:ea typeface="HGP創英角ｺﾞｼｯｸUB" panose="020B0900000000000000" pitchFamily="50" charset="-128"/>
              </a:rPr>
              <a:t>と</a:t>
            </a:r>
            <a:r>
              <a:rPr lang="ja-JP" altLang="en-US" smtClean="0">
                <a:solidFill>
                  <a:srgbClr val="333333"/>
                </a:solidFill>
                <a:latin typeface="HGP創英角ｺﾞｼｯｸUB" panose="020B0900000000000000" pitchFamily="50" charset="-128"/>
                <a:ea typeface="HGP創英角ｺﾞｼｯｸUB" panose="020B0900000000000000" pitchFamily="50" charset="-128"/>
              </a:rPr>
              <a:t>、に</a:t>
            </a:r>
            <a:r>
              <a:rPr lang="ja-JP" altLang="en-US" dirty="0" err="1">
                <a:solidFill>
                  <a:srgbClr val="333333"/>
                </a:solidFill>
                <a:latin typeface="HGP創英角ｺﾞｼｯｸUB" panose="020B0900000000000000" pitchFamily="50" charset="-128"/>
                <a:ea typeface="HGP創英角ｺﾞｼｯｸUB" panose="020B0900000000000000" pitchFamily="50" charset="-128"/>
              </a:rPr>
              <a:t>じのような</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色とりどりのかけらひとつになり、白くかがやき始めました。</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169334" y="277852"/>
            <a:ext cx="2027719" cy="523220"/>
          </a:xfrm>
          <a:prstGeom prst="rect">
            <a:avLst/>
          </a:prstGeom>
          <a:noFill/>
        </p:spPr>
        <p:txBody>
          <a:bodyPr wrap="none">
            <a:spAutoFit/>
          </a:bodyPr>
          <a:lstStyle/>
          <a:p>
            <a:r>
              <a:rPr lang="ja-JP" altLang="en-US" sz="2800" b="1" dirty="0" smtClean="0">
                <a:solidFill>
                  <a:srgbClr val="00B0F0"/>
                </a:solidFill>
                <a:latin typeface="+mn-ea"/>
              </a:rPr>
              <a:t>おわりに（</a:t>
            </a:r>
            <a:r>
              <a:rPr lang="en-US" altLang="ja-JP" sz="2800" b="1" dirty="0">
                <a:solidFill>
                  <a:srgbClr val="00B0F0"/>
                </a:solidFill>
                <a:latin typeface="+mn-ea"/>
              </a:rPr>
              <a:t>1</a:t>
            </a:r>
            <a:r>
              <a:rPr lang="ja-JP" altLang="en-US" sz="2800" b="1" dirty="0">
                <a:solidFill>
                  <a:srgbClr val="00B0F0"/>
                </a:solidFill>
                <a:latin typeface="+mn-ea"/>
              </a:rPr>
              <a:t>）</a:t>
            </a:r>
          </a:p>
        </p:txBody>
      </p:sp>
      <p:pic>
        <p:nvPicPr>
          <p:cNvPr id="9" name="Picture 2" descr="E:\mizu\potan-remake-HTML-PPT\forPPT\EPIL-S0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01600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72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p:nvPr/>
        </p:nvCxnSpPr>
        <p:spPr>
          <a:xfrm>
            <a:off x="2097851" y="539462"/>
            <a:ext cx="7808149"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この</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雨</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は</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川</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や海をめぐって、ふたたび雲へと帰って</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いく。</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めぐみは、</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さまざまな場所で利用されて</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いる。</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を守るためにたくさんの人が関わって</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いる。</a:t>
            </a:r>
            <a:endParaRPr lang="en-US" altLang="ja-JP" b="0" i="0" dirty="0" smtClean="0">
              <a:solidFill>
                <a:srgbClr val="333333"/>
              </a:solidFill>
              <a:effectLst/>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169334" y="277852"/>
            <a:ext cx="2027719" cy="523220"/>
          </a:xfrm>
          <a:prstGeom prst="rect">
            <a:avLst/>
          </a:prstGeom>
          <a:noFill/>
        </p:spPr>
        <p:txBody>
          <a:bodyPr wrap="none">
            <a:spAutoFit/>
          </a:bodyPr>
          <a:lstStyle/>
          <a:p>
            <a:r>
              <a:rPr lang="ja-JP" altLang="en-US" sz="2800" b="1" dirty="0" smtClean="0">
                <a:solidFill>
                  <a:srgbClr val="00B0F0"/>
                </a:solidFill>
                <a:latin typeface="+mn-ea"/>
              </a:rPr>
              <a:t>おわりに（</a:t>
            </a:r>
            <a:r>
              <a:rPr lang="ja-JP" altLang="ja-JP" sz="2800" b="1" dirty="0">
                <a:solidFill>
                  <a:srgbClr val="00B0F0"/>
                </a:solidFill>
                <a:latin typeface="+mn-ea"/>
              </a:rPr>
              <a:t>2</a:t>
            </a:r>
            <a:r>
              <a:rPr lang="ja-JP" altLang="en-US" sz="2800" b="1" dirty="0" smtClean="0">
                <a:solidFill>
                  <a:srgbClr val="00B0F0"/>
                </a:solidFill>
                <a:latin typeface="+mn-ea"/>
              </a:rPr>
              <a:t>）</a:t>
            </a:r>
            <a:endParaRPr lang="ja-JP" altLang="en-US" sz="2800" b="1" dirty="0">
              <a:solidFill>
                <a:srgbClr val="00B0F0"/>
              </a:solidFill>
              <a:latin typeface="+mn-ea"/>
            </a:endParaRPr>
          </a:p>
        </p:txBody>
      </p:sp>
      <p:pic>
        <p:nvPicPr>
          <p:cNvPr id="9" name="Picture 2" descr="E:\mizu\potan-remake-HTML-PPT\forPPT\EPIL-S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01600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68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a:stCxn id="18" idx="3"/>
          </p:cNvCxnSpPr>
          <p:nvPr/>
        </p:nvCxnSpPr>
        <p:spPr>
          <a:xfrm>
            <a:off x="2383987" y="539462"/>
            <a:ext cx="7522013"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雨のしずくは集まると流れとなり、やがて川になる。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地面にしみこんだ水は、「地下水」となって、やがてところどころでわき出してくる。</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8" name="正方形/長方形 17"/>
          <p:cNvSpPr/>
          <p:nvPr/>
        </p:nvSpPr>
        <p:spPr>
          <a:xfrm>
            <a:off x="1" y="277852"/>
            <a:ext cx="2383986"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）雨の行く先</a:t>
            </a:r>
          </a:p>
        </p:txBody>
      </p:sp>
      <p:sp>
        <p:nvSpPr>
          <p:cNvPr id="22" name="正方形/長方形 21"/>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a:t>
            </a:r>
            <a:r>
              <a:rPr lang="en-US" altLang="ja-JP" sz="1400" b="1" dirty="0">
                <a:solidFill>
                  <a:srgbClr val="00B0F0"/>
                </a:solidFill>
              </a:rPr>
              <a:t>1: </a:t>
            </a:r>
            <a:r>
              <a:rPr lang="ja-JP" altLang="en-US" sz="1400" b="1" dirty="0">
                <a:solidFill>
                  <a:srgbClr val="00B0F0"/>
                </a:solidFill>
              </a:rPr>
              <a:t>雨はどこへ行く？</a:t>
            </a:r>
          </a:p>
        </p:txBody>
      </p:sp>
      <p:pic>
        <p:nvPicPr>
          <p:cNvPr id="9" name="Picture 2" descr="E:\mizu\potan-remake-HTML-PPT\forPPT\EP01-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30" y="1028179"/>
            <a:ext cx="9050195" cy="44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800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 y="277852"/>
            <a:ext cx="2496196" cy="523220"/>
          </a:xfrm>
          <a:prstGeom prst="rect">
            <a:avLst/>
          </a:prstGeom>
          <a:noFill/>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2</a:t>
            </a:r>
            <a:r>
              <a:rPr lang="ja-JP" altLang="en-US" sz="2800" b="1" dirty="0">
                <a:solidFill>
                  <a:srgbClr val="00B0F0"/>
                </a:solidFill>
                <a:latin typeface="+mn-ea"/>
              </a:rPr>
              <a:t>）大切な雨水</a:t>
            </a:r>
          </a:p>
        </p:txBody>
      </p:sp>
      <p:cxnSp>
        <p:nvCxnSpPr>
          <p:cNvPr id="7" name="直線コネクタ 6"/>
          <p:cNvCxnSpPr>
            <a:stCxn id="6" idx="3"/>
          </p:cNvCxnSpPr>
          <p:nvPr/>
        </p:nvCxnSpPr>
        <p:spPr>
          <a:xfrm>
            <a:off x="2496197" y="539462"/>
            <a:ext cx="7409803"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97937" y="5462158"/>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山のふもとから流れる川の水を、山や川の生き物だけでなく、多くの人たちが使っている。</a:t>
            </a: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日本では、</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年に約</a:t>
            </a:r>
            <a:r>
              <a:rPr lang="en-US" altLang="ja-JP" dirty="0" smtClean="0">
                <a:solidFill>
                  <a:srgbClr val="333333"/>
                </a:solidFill>
                <a:latin typeface="HGP創英角ｺﾞｼｯｸUB" panose="020B0900000000000000" pitchFamily="50" charset="-128"/>
                <a:ea typeface="HGP創英角ｺﾞｼｯｸUB" panose="020B0900000000000000" pitchFamily="50" charset="-128"/>
              </a:rPr>
              <a:t>1,700mm</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の雨がふる。でもおおぜいの人たちが住んでいるので、</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人当たりが使える量は</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少なく、</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水</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を</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むだ</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に</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できない。</a:t>
            </a:r>
          </a:p>
        </p:txBody>
      </p:sp>
      <p:sp>
        <p:nvSpPr>
          <p:cNvPr id="10" name="正方形/長方形 9"/>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a:t>
            </a:r>
            <a:r>
              <a:rPr lang="en-US" altLang="ja-JP" sz="1400" b="1" dirty="0">
                <a:solidFill>
                  <a:srgbClr val="00B0F0"/>
                </a:solidFill>
              </a:rPr>
              <a:t>1: </a:t>
            </a:r>
            <a:r>
              <a:rPr lang="ja-JP" altLang="en-US" sz="1400" b="1" dirty="0">
                <a:solidFill>
                  <a:srgbClr val="00B0F0"/>
                </a:solidFill>
              </a:rPr>
              <a:t>雨はどこへ行く？</a:t>
            </a:r>
          </a:p>
        </p:txBody>
      </p:sp>
      <p:pic>
        <p:nvPicPr>
          <p:cNvPr id="9" name="Picture 2" descr="E:\mizu\potan-remake-HTML-PPT\forPPT\EP01-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7" y="101812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08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a:t>
            </a:r>
            <a:r>
              <a:rPr lang="en-US" altLang="ja-JP" sz="1400" b="1" dirty="0">
                <a:solidFill>
                  <a:srgbClr val="00B0F0"/>
                </a:solidFill>
              </a:rPr>
              <a:t>1: </a:t>
            </a:r>
            <a:r>
              <a:rPr lang="ja-JP" altLang="en-US" sz="1400" b="1" dirty="0">
                <a:solidFill>
                  <a:srgbClr val="00B0F0"/>
                </a:solidFill>
              </a:rPr>
              <a:t>雨はどこへ行く？</a:t>
            </a:r>
          </a:p>
        </p:txBody>
      </p:sp>
      <p:sp>
        <p:nvSpPr>
          <p:cNvPr id="6" name="正方形/長方形 5"/>
          <p:cNvSpPr/>
          <p:nvPr/>
        </p:nvSpPr>
        <p:spPr>
          <a:xfrm>
            <a:off x="1" y="277852"/>
            <a:ext cx="2454518"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3</a:t>
            </a:r>
            <a:r>
              <a:rPr lang="ja-JP" altLang="en-US" sz="2800" b="1" dirty="0">
                <a:solidFill>
                  <a:srgbClr val="00B0F0"/>
                </a:solidFill>
                <a:latin typeface="+mn-ea"/>
              </a:rPr>
              <a:t>）水のわっか</a:t>
            </a:r>
          </a:p>
        </p:txBody>
      </p:sp>
      <p:cxnSp>
        <p:nvCxnSpPr>
          <p:cNvPr id="7" name="直線コネクタ 6"/>
          <p:cNvCxnSpPr>
            <a:stCxn id="6" idx="3"/>
          </p:cNvCxnSpPr>
          <p:nvPr/>
        </p:nvCxnSpPr>
        <p:spPr>
          <a:xfrm>
            <a:off x="2454519" y="539462"/>
            <a:ext cx="745148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雨の</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しずくが集まって流れとなり川となる。そしてやがて川は海に出る。</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川</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水は、</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山や川の生き物だけでなく、多くの人たちが使っている</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pic>
        <p:nvPicPr>
          <p:cNvPr id="10" name="Picture 2" descr="E:\mizu\potan-remake-HTML-PPT\追加分01\EP01-S03-pp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7" y="101600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6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a:t>
            </a:r>
            <a:r>
              <a:rPr lang="en-US" altLang="ja-JP" sz="1400" b="1" dirty="0">
                <a:solidFill>
                  <a:srgbClr val="00B0F0"/>
                </a:solidFill>
              </a:rPr>
              <a:t>1: </a:t>
            </a:r>
            <a:r>
              <a:rPr lang="ja-JP" altLang="en-US" sz="1400" b="1" dirty="0">
                <a:solidFill>
                  <a:srgbClr val="00B0F0"/>
                </a:solidFill>
              </a:rPr>
              <a:t>雨はどこへ行く？</a:t>
            </a:r>
          </a:p>
        </p:txBody>
      </p:sp>
      <p:sp>
        <p:nvSpPr>
          <p:cNvPr id="6" name="正方形/長方形 5"/>
          <p:cNvSpPr/>
          <p:nvPr/>
        </p:nvSpPr>
        <p:spPr>
          <a:xfrm>
            <a:off x="1" y="277852"/>
            <a:ext cx="2569934" cy="523220"/>
          </a:xfrm>
          <a:prstGeom prst="rect">
            <a:avLst/>
          </a:prstGeom>
          <a:noFill/>
        </p:spPr>
        <p:txBody>
          <a:bodyPr wrap="none">
            <a:spAutoFit/>
          </a:bodyPr>
          <a:lstStyle/>
          <a:p>
            <a:r>
              <a:rPr lang="ja-JP" altLang="en-US" sz="2800" b="1" dirty="0">
                <a:solidFill>
                  <a:srgbClr val="00B0F0"/>
                </a:solidFill>
                <a:latin typeface="+mn-ea"/>
              </a:rPr>
              <a:t> しれんの</a:t>
            </a:r>
            <a:r>
              <a:rPr lang="ja-JP" altLang="en-US" sz="2800" b="1" dirty="0" smtClean="0">
                <a:solidFill>
                  <a:srgbClr val="00B0F0"/>
                </a:solidFill>
                <a:latin typeface="+mn-ea"/>
              </a:rPr>
              <a:t>クイズ</a:t>
            </a:r>
            <a:endParaRPr lang="ja-JP" altLang="en-US" sz="2800" b="1" dirty="0">
              <a:solidFill>
                <a:srgbClr val="00B0F0"/>
              </a:solidFill>
              <a:latin typeface="+mn-ea"/>
            </a:endParaRPr>
          </a:p>
        </p:txBody>
      </p:sp>
      <p:cxnSp>
        <p:nvCxnSpPr>
          <p:cNvPr id="7" name="直線コネクタ 6"/>
          <p:cNvCxnSpPr>
            <a:stCxn id="6" idx="3"/>
          </p:cNvCxnSpPr>
          <p:nvPr/>
        </p:nvCxnSpPr>
        <p:spPr>
          <a:xfrm>
            <a:off x="2569935" y="539462"/>
            <a:ext cx="7336065"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川の水は海へ流れていき、お陽さまの力で温められて、じょうはつして雲になる。</a:t>
            </a: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水は、山から川へ、海から空へと、すがたを変えてぐるぐる回っている。これをなんという？</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a:spcAft>
                <a:spcPts val="600"/>
              </a:spcAft>
              <a:buSzPct val="80000"/>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　　　　①こう水量　　　②水じゅんかん　　　③こうずい</a:t>
            </a: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p:txBody>
      </p:sp>
      <p:pic>
        <p:nvPicPr>
          <p:cNvPr id="9" name="Picture 2" descr="E:\mizu\potan-remake-HTML-PPT\forPPT\EP01-S0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6" y="1021699"/>
            <a:ext cx="9060442"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088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90055" y="2539613"/>
            <a:ext cx="7226016" cy="3949699"/>
          </a:xfrm>
          <a:prstGeom prst="rect">
            <a:avLst/>
          </a:prstGeom>
          <a:solidFill>
            <a:srgbClr val="9FE6FF"/>
          </a:solidFill>
        </p:spPr>
        <p:txBody>
          <a:bodyPr wrap="square" rtlCol="0"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これを水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じゅん</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かんと言ってな、</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88900">
              <a:spcAft>
                <a:spcPts val="200"/>
              </a:spcAft>
              <a:buClr>
                <a:srgbClr val="00B0F0"/>
              </a:buClr>
              <a:buSzPct val="100000"/>
            </a:pPr>
            <a:r>
              <a:rPr lang="en-US" altLang="ja-JP" dirty="0" smtClean="0">
                <a:solidFill>
                  <a:srgbClr val="333333"/>
                </a:solidFill>
                <a:latin typeface="HGP創英角ｺﾞｼｯｸUB" panose="020B0900000000000000" pitchFamily="50" charset="-128"/>
                <a:ea typeface="HGP創英角ｺﾞｼｯｸUB" panose="020B0900000000000000" pitchFamily="50" charset="-128"/>
              </a:rPr>
              <a:t>   </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まるで水</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のわっかの</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よう</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じゃ</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88900">
              <a:spcAft>
                <a:spcPts val="200"/>
              </a:spcAft>
              <a:buClr>
                <a:srgbClr val="00B0F0"/>
              </a:buClr>
              <a:buSzPct val="100000"/>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このわっ</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かがしっかりしていないと、雨がふらなくてこまったり、雨がふり</a:t>
            </a:r>
            <a:r>
              <a:rPr lang="ja-JP" altLang="en-US" dirty="0" err="1" smtClean="0">
                <a:solidFill>
                  <a:srgbClr val="333333"/>
                </a:solidFill>
                <a:latin typeface="HGP創英角ｺﾞｼｯｸUB" panose="020B0900000000000000" pitchFamily="50" charset="-128"/>
                <a:ea typeface="HGP創英角ｺﾞｼｯｸUB" panose="020B0900000000000000" pitchFamily="50" charset="-128"/>
              </a:rPr>
              <a:t>ぎて</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川から水があふれてしまうことがあるんじゃ。</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わっかが、ぐるぐると回り続けることで、水がいろいろなところをめぐり、</a:t>
            </a:r>
            <a:br>
              <a:rPr lang="ja-JP" altLang="en-US" dirty="0">
                <a:solidFill>
                  <a:srgbClr val="333333"/>
                </a:solidFill>
                <a:latin typeface="HGP創英角ｺﾞｼｯｸUB" panose="020B0900000000000000" pitchFamily="50" charset="-128"/>
                <a:ea typeface="HGP創英角ｺﾞｼｯｸUB" panose="020B0900000000000000" pitchFamily="50" charset="-128"/>
              </a:rPr>
            </a:br>
            <a:r>
              <a:rPr lang="ja-JP" altLang="en-US" dirty="0">
                <a:solidFill>
                  <a:srgbClr val="333333"/>
                </a:solidFill>
                <a:latin typeface="HGP創英角ｺﾞｼｯｸUB" panose="020B0900000000000000" pitchFamily="50" charset="-128"/>
                <a:ea typeface="HGP創英角ｺﾞｼｯｸUB" panose="020B0900000000000000" pitchFamily="50" charset="-128"/>
              </a:rPr>
              <a:t>わしら人間が水を飲んだり、森の木々が育ったり、生き物たちが水の中にすむことができたり、多くの「水のめぐみ」を受けることが</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できるのじゃ。</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endParaRPr lang="en-US" altLang="ja-JP" dirty="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しかし、わっ</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かがしっかり</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していても、たまに雨がふらなかったり、一度にたくさんふることがあるから、気を付けるんじゃ</a:t>
            </a:r>
            <a:r>
              <a:rPr lang="ja-JP" altLang="en-US" dirty="0" err="1" smtClean="0">
                <a:solidFill>
                  <a:srgbClr val="333333"/>
                </a:solidFill>
                <a:latin typeface="HGP創英角ｺﾞｼｯｸUB" panose="020B0900000000000000" pitchFamily="50" charset="-128"/>
                <a:ea typeface="HGP創英角ｺﾞｼｯｸUB" panose="020B0900000000000000" pitchFamily="50" charset="-128"/>
              </a:rPr>
              <a:t>ぞ</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p:txBody>
      </p:sp>
      <p:cxnSp>
        <p:nvCxnSpPr>
          <p:cNvPr id="19" name="直線コネクタ 18"/>
          <p:cNvCxnSpPr/>
          <p:nvPr/>
        </p:nvCxnSpPr>
        <p:spPr>
          <a:xfrm>
            <a:off x="1349829" y="539462"/>
            <a:ext cx="8556171"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29749" y="219796"/>
            <a:ext cx="1008609" cy="584775"/>
          </a:xfrm>
          <a:prstGeom prst="rect">
            <a:avLst/>
          </a:prstGeom>
          <a:noFill/>
        </p:spPr>
        <p:txBody>
          <a:bodyPr wrap="none">
            <a:spAutoFit/>
          </a:bodyPr>
          <a:lstStyle/>
          <a:p>
            <a:r>
              <a:rPr lang="ja-JP" altLang="en-US" sz="3200" b="1" dirty="0" smtClean="0">
                <a:solidFill>
                  <a:srgbClr val="00B0F0"/>
                </a:solidFill>
                <a:latin typeface="+mn-ea"/>
              </a:rPr>
              <a:t>解答</a:t>
            </a:r>
            <a:endParaRPr lang="ja-JP" altLang="en-US" sz="3200" b="1" dirty="0">
              <a:solidFill>
                <a:srgbClr val="00B0F0"/>
              </a:solidFill>
              <a:latin typeface="+mn-ea"/>
            </a:endParaRPr>
          </a:p>
        </p:txBody>
      </p:sp>
      <p:sp>
        <p:nvSpPr>
          <p:cNvPr id="7" name="円/楕円 6"/>
          <p:cNvSpPr/>
          <p:nvPr/>
        </p:nvSpPr>
        <p:spPr>
          <a:xfrm>
            <a:off x="460375" y="1165767"/>
            <a:ext cx="734070" cy="73407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ja-JP" sz="4400" dirty="0" smtClean="0"/>
              <a:t>2</a:t>
            </a:r>
            <a:endParaRPr kumimoji="1" lang="ja-JP" altLang="en-US" sz="4400" dirty="0"/>
          </a:p>
        </p:txBody>
      </p:sp>
      <p:sp>
        <p:nvSpPr>
          <p:cNvPr id="9" name="テキスト ボックス 8"/>
          <p:cNvSpPr txBox="1"/>
          <p:nvPr/>
        </p:nvSpPr>
        <p:spPr>
          <a:xfrm>
            <a:off x="1205656" y="1165767"/>
            <a:ext cx="2856872" cy="707886"/>
          </a:xfrm>
          <a:prstGeom prst="rect">
            <a:avLst/>
          </a:prstGeom>
          <a:noFill/>
        </p:spPr>
        <p:txBody>
          <a:bodyPr wrap="none" rtlCol="0">
            <a:spAutoFit/>
          </a:bodyPr>
          <a:lstStyle/>
          <a:p>
            <a:r>
              <a:rPr kumimoji="1" lang="ja-JP" altLang="en-US" sz="4000" dirty="0" smtClean="0">
                <a:latin typeface="HGP創英角ｺﾞｼｯｸUB" panose="020B0900000000000000" pitchFamily="50" charset="-128"/>
                <a:ea typeface="HGP創英角ｺﾞｼｯｸUB" panose="020B0900000000000000" pitchFamily="50" charset="-128"/>
              </a:rPr>
              <a:t>水じゅんかん</a:t>
            </a:r>
            <a:endParaRPr kumimoji="1" lang="ja-JP" altLang="en-US" sz="4000" dirty="0">
              <a:latin typeface="HGP創英角ｺﾞｼｯｸUB" panose="020B0900000000000000" pitchFamily="50" charset="-128"/>
              <a:ea typeface="HGP創英角ｺﾞｼｯｸUB" panose="020B0900000000000000" pitchFamily="50" charset="-128"/>
            </a:endParaRPr>
          </a:p>
        </p:txBody>
      </p:sp>
      <p:pic>
        <p:nvPicPr>
          <p:cNvPr id="6153" name="Picture 9" descr="D:\水の日-potan\mizu_html_20150325\contents\img\ep01-s04-02k.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4776" y="424000"/>
            <a:ext cx="4155604" cy="3033335"/>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仙人.png"/>
          <p:cNvPicPr>
            <a:picLocks noChangeAspect="1"/>
          </p:cNvPicPr>
          <p:nvPr/>
        </p:nvPicPr>
        <p:blipFill rotWithShape="1">
          <a:blip r:embed="rId4" cstate="print">
            <a:extLst>
              <a:ext uri="{28A0092B-C50C-407E-A947-70E740481C1C}">
                <a14:useLocalDpi xmlns:a14="http://schemas.microsoft.com/office/drawing/2010/main"/>
              </a:ext>
            </a:extLst>
          </a:blip>
          <a:srcRect l="14278" t="18239" r="53598" b="20589"/>
          <a:stretch/>
        </p:blipFill>
        <p:spPr>
          <a:xfrm>
            <a:off x="0" y="3278659"/>
            <a:ext cx="2531242" cy="3406147"/>
          </a:xfrm>
          <a:prstGeom prst="rect">
            <a:avLst/>
          </a:prstGeom>
        </p:spPr>
      </p:pic>
    </p:spTree>
    <p:extLst>
      <p:ext uri="{BB962C8B-B14F-4D97-AF65-F5344CB8AC3E}">
        <p14:creationId xmlns:p14="http://schemas.microsoft.com/office/powerpoint/2010/main" val="3024369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99815" y="866140"/>
            <a:ext cx="9477585" cy="5852160"/>
          </a:xfrm>
          <a:prstGeom prst="rect">
            <a:avLst/>
          </a:prstGeom>
          <a:solidFill>
            <a:srgbClr val="9F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97937" y="5462463"/>
            <a:ext cx="9078196" cy="1078342"/>
          </a:xfrm>
          <a:prstGeom prst="rect">
            <a:avLst/>
          </a:prstGeom>
          <a:solidFill>
            <a:schemeClr val="bg1"/>
          </a:solidFill>
        </p:spPr>
        <p:txBody>
          <a:bodyPr wrap="square" anchor="ctr" anchorCtr="0">
            <a:noAutofit/>
          </a:bodyPr>
          <a:lstStyle/>
          <a:p>
            <a:pPr marL="285750" indent="-196850">
              <a:spcAft>
                <a:spcPts val="200"/>
              </a:spcAft>
              <a:buClr>
                <a:srgbClr val="00B0F0"/>
              </a:buClr>
              <a:buSzPct val="100000"/>
              <a:buFont typeface="Wingdings" panose="05000000000000000000" pitchFamily="2" charset="2"/>
              <a:buChar char="l"/>
            </a:pPr>
            <a:r>
              <a:rPr lang="ja-JP" altLang="en-US" dirty="0">
                <a:solidFill>
                  <a:srgbClr val="333333"/>
                </a:solidFill>
                <a:latin typeface="HGP創英角ｺﾞｼｯｸUB" panose="020B0900000000000000" pitchFamily="50" charset="-128"/>
                <a:ea typeface="HGP創英角ｺﾞｼｯｸUB" panose="020B0900000000000000" pitchFamily="50" charset="-128"/>
              </a:rPr>
              <a:t>食べ物をつくるには水がたくさん必要。日本では農業に</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544</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m</a:t>
            </a:r>
            <a:r>
              <a:rPr lang="en-US" altLang="ja-JP" dirty="0" smtClean="0">
                <a:solidFill>
                  <a:srgbClr val="333333"/>
                </a:solidFill>
                <a:latin typeface="HGP創英角ｺﾞｼｯｸUB" panose="020B0900000000000000" pitchFamily="50" charset="-128"/>
                <a:ea typeface="HGP創英角ｺﾞｼｯｸUB" panose="020B0900000000000000" pitchFamily="50" charset="-128"/>
              </a:rPr>
              <a:t>3</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も</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の水を使用している。</a:t>
            </a: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これは、東京</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ドーム約</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4</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万</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3,870</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杯分（</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杯</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124</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万</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m3)</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の</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量。</a:t>
            </a:r>
            <a:endParaRPr lang="en-US" altLang="ja-JP" dirty="0" smtClean="0">
              <a:solidFill>
                <a:srgbClr val="333333"/>
              </a:solidFill>
              <a:latin typeface="HGP創英角ｺﾞｼｯｸUB" panose="020B0900000000000000" pitchFamily="50" charset="-128"/>
              <a:ea typeface="HGP創英角ｺﾞｼｯｸUB" panose="020B0900000000000000" pitchFamily="50" charset="-128"/>
            </a:endParaRPr>
          </a:p>
          <a:p>
            <a:pPr marL="285750" indent="-196850">
              <a:spcAft>
                <a:spcPts val="200"/>
              </a:spcAft>
              <a:buClr>
                <a:srgbClr val="00B0F0"/>
              </a:buClr>
              <a:buSzPct val="100000"/>
              <a:buFont typeface="Wingdings" panose="05000000000000000000" pitchFamily="2" charset="2"/>
              <a:buChar char="l"/>
            </a:pP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これ</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は工場で使う水の</a:t>
            </a:r>
            <a:r>
              <a:rPr lang="en-US" altLang="ja-JP" dirty="0">
                <a:solidFill>
                  <a:srgbClr val="333333"/>
                </a:solidFill>
                <a:latin typeface="HGP創英角ｺﾞｼｯｸUB" panose="020B0900000000000000" pitchFamily="50" charset="-128"/>
                <a:ea typeface="HGP創英角ｺﾞｼｯｸUB" panose="020B0900000000000000" pitchFamily="50" charset="-128"/>
              </a:rPr>
              <a:t>5</a:t>
            </a:r>
            <a:r>
              <a:rPr lang="ja-JP" altLang="en-US" dirty="0">
                <a:solidFill>
                  <a:srgbClr val="333333"/>
                </a:solidFill>
                <a:latin typeface="HGP創英角ｺﾞｼｯｸUB" panose="020B0900000000000000" pitchFamily="50" charset="-128"/>
                <a:ea typeface="HGP創英角ｺﾞｼｯｸUB" panose="020B0900000000000000" pitchFamily="50" charset="-128"/>
              </a:rPr>
              <a:t>倍近くになる</a:t>
            </a:r>
            <a:r>
              <a:rPr lang="ja-JP" altLang="en-US" dirty="0" smtClean="0">
                <a:solidFill>
                  <a:srgbClr val="333333"/>
                </a:solidFill>
                <a:latin typeface="HGP創英角ｺﾞｼｯｸUB" panose="020B0900000000000000" pitchFamily="50" charset="-128"/>
                <a:ea typeface="HGP創英角ｺﾞｼｯｸUB" panose="020B0900000000000000" pitchFamily="50" charset="-128"/>
              </a:rPr>
              <a:t>。</a:t>
            </a:r>
            <a:endParaRPr lang="ja-JP" altLang="en-US" dirty="0">
              <a:solidFill>
                <a:srgbClr val="333333"/>
              </a:solidFill>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72815" y="108205"/>
            <a:ext cx="2449710" cy="307777"/>
          </a:xfrm>
          <a:prstGeom prst="rect">
            <a:avLst/>
          </a:prstGeom>
        </p:spPr>
        <p:txBody>
          <a:bodyPr wrap="none">
            <a:spAutoFit/>
          </a:bodyPr>
          <a:lstStyle/>
          <a:p>
            <a:r>
              <a:rPr lang="ja-JP" altLang="en-US" sz="1400" b="1" dirty="0">
                <a:solidFill>
                  <a:srgbClr val="00B0F0"/>
                </a:solidFill>
              </a:rPr>
              <a:t>エピソード２</a:t>
            </a:r>
            <a:r>
              <a:rPr lang="en-US" altLang="ja-JP" sz="1400" b="1" dirty="0">
                <a:solidFill>
                  <a:srgbClr val="00B0F0"/>
                </a:solidFill>
              </a:rPr>
              <a:t>: </a:t>
            </a:r>
            <a:r>
              <a:rPr lang="ja-JP" altLang="en-US" sz="1400" b="1" dirty="0">
                <a:solidFill>
                  <a:srgbClr val="00B0F0"/>
                </a:solidFill>
              </a:rPr>
              <a:t>社会をささえる水</a:t>
            </a:r>
          </a:p>
        </p:txBody>
      </p:sp>
      <p:sp>
        <p:nvSpPr>
          <p:cNvPr id="17" name="正方形/長方形 16"/>
          <p:cNvSpPr/>
          <p:nvPr/>
        </p:nvSpPr>
        <p:spPr>
          <a:xfrm>
            <a:off x="1" y="277852"/>
            <a:ext cx="2085827" cy="523220"/>
          </a:xfrm>
          <a:prstGeom prst="rect">
            <a:avLst/>
          </a:prstGeom>
        </p:spPr>
        <p:txBody>
          <a:bodyPr wrap="none">
            <a:spAutoFit/>
          </a:bodyPr>
          <a:lstStyle/>
          <a:p>
            <a:r>
              <a:rPr lang="ja-JP" altLang="en-US" sz="2800" b="1" dirty="0">
                <a:solidFill>
                  <a:srgbClr val="00B0F0"/>
                </a:solidFill>
                <a:latin typeface="+mn-ea"/>
              </a:rPr>
              <a:t>（</a:t>
            </a:r>
            <a:r>
              <a:rPr lang="en-US" altLang="ja-JP" sz="2800" b="1" dirty="0">
                <a:solidFill>
                  <a:srgbClr val="00B0F0"/>
                </a:solidFill>
                <a:latin typeface="+mn-ea"/>
              </a:rPr>
              <a:t>1</a:t>
            </a:r>
            <a:r>
              <a:rPr lang="ja-JP" altLang="en-US" sz="2800" b="1" dirty="0">
                <a:solidFill>
                  <a:srgbClr val="00B0F0"/>
                </a:solidFill>
                <a:latin typeface="+mn-ea"/>
              </a:rPr>
              <a:t>）農業と水</a:t>
            </a:r>
          </a:p>
        </p:txBody>
      </p:sp>
      <p:cxnSp>
        <p:nvCxnSpPr>
          <p:cNvPr id="20" name="直線コネクタ 19"/>
          <p:cNvCxnSpPr>
            <a:stCxn id="17" idx="3"/>
          </p:cNvCxnSpPr>
          <p:nvPr/>
        </p:nvCxnSpPr>
        <p:spPr>
          <a:xfrm>
            <a:off x="2085828" y="539462"/>
            <a:ext cx="7820172" cy="0"/>
          </a:xfrm>
          <a:prstGeom prst="line">
            <a:avLst/>
          </a:prstGeom>
          <a:ln w="25400">
            <a:solidFill>
              <a:srgbClr val="00B0F0"/>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2" descr="E:\mizu\potan-remake-HTML-PPT\forPPT\EP02-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37" y="1022350"/>
            <a:ext cx="9064875" cy="444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269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1301</TotalTime>
  <Words>2295</Words>
  <Application>Microsoft Office PowerPoint</Application>
  <PresentationFormat>A4 210 x 297 mm</PresentationFormat>
  <Paragraphs>240</Paragraphs>
  <Slides>39</Slides>
  <Notes>31</Notes>
  <HiddenSlides>0</HiddenSlides>
  <MMClips>0</MMClips>
  <ScaleCrop>false</ScaleCrop>
  <HeadingPairs>
    <vt:vector size="4" baseType="variant">
      <vt:variant>
        <vt:lpstr>テーマ</vt:lpstr>
      </vt:variant>
      <vt:variant>
        <vt:i4>1</vt:i4>
      </vt:variant>
      <vt:variant>
        <vt:lpstr>スライド タイトル</vt:lpstr>
      </vt:variant>
      <vt:variant>
        <vt:i4>39</vt:i4>
      </vt:variant>
    </vt:vector>
  </HeadingPairs>
  <TitlesOfParts>
    <vt:vector size="40"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osaki</dc:creator>
  <cp:lastModifiedBy>oo</cp:lastModifiedBy>
  <cp:revision>287</cp:revision>
  <cp:lastPrinted>2015-02-26T16:13:38Z</cp:lastPrinted>
  <dcterms:created xsi:type="dcterms:W3CDTF">2015-02-19T19:03:28Z</dcterms:created>
  <dcterms:modified xsi:type="dcterms:W3CDTF">2015-03-31T09:36:23Z</dcterms:modified>
</cp:coreProperties>
</file>